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7"/>
  </p:notesMasterIdLst>
  <p:sldIdLst>
    <p:sldId id="256" r:id="rId2"/>
    <p:sldId id="260" r:id="rId3"/>
    <p:sldId id="261" r:id="rId4"/>
    <p:sldId id="357" r:id="rId5"/>
    <p:sldId id="372" r:id="rId6"/>
    <p:sldId id="312" r:id="rId7"/>
    <p:sldId id="359" r:id="rId8"/>
    <p:sldId id="343" r:id="rId9"/>
    <p:sldId id="360" r:id="rId10"/>
    <p:sldId id="344" r:id="rId11"/>
    <p:sldId id="361" r:id="rId12"/>
    <p:sldId id="345" r:id="rId13"/>
    <p:sldId id="362" r:id="rId14"/>
    <p:sldId id="363" r:id="rId15"/>
    <p:sldId id="364" r:id="rId16"/>
    <p:sldId id="346" r:id="rId17"/>
    <p:sldId id="365" r:id="rId18"/>
    <p:sldId id="366" r:id="rId19"/>
    <p:sldId id="367" r:id="rId20"/>
    <p:sldId id="347" r:id="rId21"/>
    <p:sldId id="348" r:id="rId22"/>
    <p:sldId id="368" r:id="rId23"/>
    <p:sldId id="349" r:id="rId24"/>
    <p:sldId id="369" r:id="rId25"/>
    <p:sldId id="373" r:id="rId26"/>
    <p:sldId id="374" r:id="rId27"/>
    <p:sldId id="351" r:id="rId28"/>
    <p:sldId id="370" r:id="rId29"/>
    <p:sldId id="352" r:id="rId30"/>
    <p:sldId id="371" r:id="rId31"/>
    <p:sldId id="354" r:id="rId32"/>
    <p:sldId id="321" r:id="rId33"/>
    <p:sldId id="337" r:id="rId34"/>
    <p:sldId id="338" r:id="rId35"/>
    <p:sldId id="375"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4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49" autoAdjust="0"/>
  </p:normalViewPr>
  <p:slideViewPr>
    <p:cSldViewPr>
      <p:cViewPr>
        <p:scale>
          <a:sx n="66" d="100"/>
          <a:sy n="66" d="100"/>
        </p:scale>
        <p:origin x="-1692" y="-2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856"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06A44F9-9DF5-4A1F-9B18-ECA167B88B9F}" type="datetimeFigureOut">
              <a:rPr lang="en-US"/>
              <a:pPr>
                <a:defRPr/>
              </a:pPr>
              <a:t>7/15/2011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342701A-6773-4326-8700-2707D20F791A}" type="slidenum">
              <a:rPr lang="en-US"/>
              <a:pPr>
                <a:defRPr/>
              </a:pPr>
              <a:t>‹#›</a:t>
            </a:fld>
            <a:endParaRPr lang="en-US"/>
          </a:p>
        </p:txBody>
      </p:sp>
    </p:spTree>
    <p:extLst>
      <p:ext uri="{BB962C8B-B14F-4D97-AF65-F5344CB8AC3E}">
        <p14:creationId xmlns:p14="http://schemas.microsoft.com/office/powerpoint/2010/main" val="596831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DDBFA5-8A83-401E-9A18-BF0E21469F6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10</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11</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12</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13</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14</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15</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16</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17</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18</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19</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F78AEC-B924-46EF-B046-C669DC283CF1}"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-&gt; Devotees should quote</a:t>
            </a:r>
            <a:r>
              <a:rPr lang="en-US" baseline="0" dirty="0" smtClean="0"/>
              <a:t> </a:t>
            </a:r>
            <a:r>
              <a:rPr lang="en-US" baseline="0" dirty="0" err="1" smtClean="0"/>
              <a:t>vedic</a:t>
            </a:r>
            <a:r>
              <a:rPr lang="en-US" baseline="0" dirty="0" smtClean="0"/>
              <a:t> lit to make it authoritative</a:t>
            </a:r>
          </a:p>
          <a:p>
            <a:r>
              <a:rPr lang="en-US" baseline="0" dirty="0" smtClean="0"/>
              <a:t>-&gt; </a:t>
            </a:r>
            <a:r>
              <a:rPr lang="en-US" baseline="0" dirty="0" err="1" smtClean="0"/>
              <a:t>Puranas</a:t>
            </a:r>
            <a:endParaRPr lang="en-US" baseline="0" dirty="0" smtClean="0"/>
          </a:p>
          <a:p>
            <a:r>
              <a:rPr lang="en-US" baseline="0" dirty="0" smtClean="0"/>
              <a:t>       - Not in chronological order</a:t>
            </a:r>
          </a:p>
          <a:p>
            <a:r>
              <a:rPr lang="en-US" baseline="0" dirty="0" smtClean="0"/>
              <a:t>       - Diff universes and planets</a:t>
            </a:r>
          </a:p>
          <a:p>
            <a:r>
              <a:rPr lang="en-US" baseline="0" dirty="0" smtClean="0"/>
              <a:t>       - Factual historical narrations</a:t>
            </a:r>
          </a:p>
          <a:p>
            <a:r>
              <a:rPr lang="en-US" baseline="0" dirty="0" smtClean="0"/>
              <a:t>       - Need to take instructive lessons from such incidents.</a:t>
            </a:r>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20</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21</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22</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23</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r>
              <a:rPr lang="en-US" dirty="0" smtClean="0"/>
              <a:t>SP quotes 8.5 – 15 in the purport.</a:t>
            </a:r>
          </a:p>
          <a:p>
            <a:pPr marL="228600" indent="-228600">
              <a:buAutoNum type="arabicPeriod"/>
            </a:pPr>
            <a:r>
              <a:rPr lang="en-US" dirty="0" smtClean="0"/>
              <a:t>Subject</a:t>
            </a:r>
            <a:r>
              <a:rPr lang="en-US" baseline="0" dirty="0" smtClean="0"/>
              <a:t> matter of dying man becomes beginning of next life – old man </a:t>
            </a:r>
            <a:r>
              <a:rPr lang="en-US" baseline="0" dirty="0" err="1" smtClean="0"/>
              <a:t>akbar</a:t>
            </a:r>
            <a:r>
              <a:rPr lang="en-US" baseline="0" dirty="0" smtClean="0"/>
              <a:t> girl story</a:t>
            </a:r>
            <a:endParaRPr lang="en-US" dirty="0" smtClean="0"/>
          </a:p>
          <a:p>
            <a:pPr marL="228600" indent="-228600">
              <a:buAutoNum type="arabicPeriod"/>
            </a:pPr>
            <a:r>
              <a:rPr lang="en-US" dirty="0" err="1" smtClean="0"/>
              <a:t>Bhishmadeva</a:t>
            </a:r>
            <a:r>
              <a:rPr lang="en-US" baseline="0" dirty="0" smtClean="0"/>
              <a:t> was more fortunate than </a:t>
            </a:r>
            <a:r>
              <a:rPr lang="en-US" baseline="0" dirty="0" err="1" smtClean="0"/>
              <a:t>Arjuna</a:t>
            </a:r>
            <a:endParaRPr lang="en-US" baseline="0" dirty="0" smtClean="0"/>
          </a:p>
          <a:p>
            <a:pPr marL="228600" indent="-228600">
              <a:buAutoNum type="arabicPeriod"/>
            </a:pPr>
            <a:r>
              <a:rPr lang="en-US" baseline="0" dirty="0" smtClean="0"/>
              <a:t>Lord shows the form devotee desires most – Hanuman, Garuda, </a:t>
            </a:r>
            <a:r>
              <a:rPr lang="en-US" baseline="0" dirty="0" err="1" smtClean="0"/>
              <a:t>Krsna</a:t>
            </a:r>
            <a:r>
              <a:rPr lang="en-US" baseline="0" dirty="0" smtClean="0"/>
              <a:t> and Rama story</a:t>
            </a:r>
          </a:p>
          <a:p>
            <a:pPr marL="228600" indent="-228600">
              <a:buAutoNum type="arabicPeriod"/>
            </a:pPr>
            <a:r>
              <a:rPr lang="en-US" dirty="0" smtClean="0"/>
              <a:t>Observations: </a:t>
            </a:r>
          </a:p>
          <a:p>
            <a:pPr marL="0" indent="0">
              <a:buNone/>
            </a:pPr>
            <a:r>
              <a:rPr lang="en-US" dirty="0" smtClean="0"/>
              <a:t>         -  He is seeing</a:t>
            </a:r>
            <a:r>
              <a:rPr lang="en-US" baseline="0" dirty="0" smtClean="0"/>
              <a:t> His Lord and peacefully leaving the world</a:t>
            </a:r>
          </a:p>
          <a:p>
            <a:pPr marL="0" indent="0">
              <a:buNone/>
            </a:pPr>
            <a:r>
              <a:rPr lang="en-US" baseline="0" dirty="0" smtClean="0"/>
              <a:t>              Implies -&gt; </a:t>
            </a:r>
            <a:r>
              <a:rPr lang="en-US" baseline="0" dirty="0" err="1" smtClean="0"/>
              <a:t>Surity</a:t>
            </a:r>
            <a:r>
              <a:rPr lang="en-US" baseline="0" dirty="0" smtClean="0"/>
              <a:t> of spiritual realm and eternal existence of the Lord</a:t>
            </a:r>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24</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r>
              <a:rPr lang="en-US" dirty="0" smtClean="0"/>
              <a:t>SP quotes 8.5 – 15 in the purport.</a:t>
            </a:r>
          </a:p>
          <a:p>
            <a:pPr marL="228600" indent="-228600">
              <a:buAutoNum type="arabicPeriod"/>
            </a:pPr>
            <a:r>
              <a:rPr lang="en-US" dirty="0" smtClean="0"/>
              <a:t>Subject</a:t>
            </a:r>
            <a:r>
              <a:rPr lang="en-US" baseline="0" dirty="0" smtClean="0"/>
              <a:t> matter of dying man becomes beginning of next life – old man </a:t>
            </a:r>
            <a:r>
              <a:rPr lang="en-US" baseline="0" dirty="0" err="1" smtClean="0"/>
              <a:t>akbar</a:t>
            </a:r>
            <a:r>
              <a:rPr lang="en-US" baseline="0" dirty="0" smtClean="0"/>
              <a:t> girl story</a:t>
            </a:r>
            <a:endParaRPr lang="en-US" dirty="0" smtClean="0"/>
          </a:p>
          <a:p>
            <a:pPr marL="228600" indent="-228600">
              <a:buAutoNum type="arabicPeriod"/>
            </a:pPr>
            <a:r>
              <a:rPr lang="en-US" dirty="0" err="1" smtClean="0"/>
              <a:t>Bhishmadeva</a:t>
            </a:r>
            <a:r>
              <a:rPr lang="en-US" baseline="0" dirty="0" smtClean="0"/>
              <a:t> was more fortunate than </a:t>
            </a:r>
            <a:r>
              <a:rPr lang="en-US" baseline="0" dirty="0" err="1" smtClean="0"/>
              <a:t>Arjuna</a:t>
            </a:r>
            <a:endParaRPr lang="en-US" baseline="0" dirty="0" smtClean="0"/>
          </a:p>
          <a:p>
            <a:pPr marL="228600" indent="-228600">
              <a:buAutoNum type="arabicPeriod"/>
            </a:pPr>
            <a:r>
              <a:rPr lang="en-US" baseline="0" dirty="0" smtClean="0"/>
              <a:t>Lord shows the form devotee desires most – Hanuman, Garuda, </a:t>
            </a:r>
            <a:r>
              <a:rPr lang="en-US" baseline="0" dirty="0" err="1" smtClean="0"/>
              <a:t>Krsna</a:t>
            </a:r>
            <a:r>
              <a:rPr lang="en-US" baseline="0" dirty="0" smtClean="0"/>
              <a:t> and Rama story</a:t>
            </a:r>
          </a:p>
          <a:p>
            <a:pPr marL="228600" indent="-228600">
              <a:buAutoNum type="arabicPeriod"/>
            </a:pPr>
            <a:r>
              <a:rPr lang="en-US" dirty="0" smtClean="0"/>
              <a:t>Observations: </a:t>
            </a:r>
          </a:p>
          <a:p>
            <a:pPr marL="0" indent="0">
              <a:buNone/>
            </a:pPr>
            <a:r>
              <a:rPr lang="en-US" dirty="0" smtClean="0"/>
              <a:t>         -  He is seeing</a:t>
            </a:r>
            <a:r>
              <a:rPr lang="en-US" baseline="0" dirty="0" smtClean="0"/>
              <a:t> His Lord and peacefully leaving the world</a:t>
            </a:r>
          </a:p>
          <a:p>
            <a:pPr marL="0" indent="0">
              <a:buNone/>
            </a:pPr>
            <a:r>
              <a:rPr lang="en-US" baseline="0" dirty="0" smtClean="0"/>
              <a:t>              Implies -&gt; </a:t>
            </a:r>
            <a:r>
              <a:rPr lang="en-US" baseline="0" dirty="0" err="1" smtClean="0"/>
              <a:t>Surity</a:t>
            </a:r>
            <a:r>
              <a:rPr lang="en-US" baseline="0" dirty="0" smtClean="0"/>
              <a:t> of spiritual realm and eternal existence of the Lord</a:t>
            </a:r>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25</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r>
              <a:rPr lang="en-US" dirty="0" smtClean="0"/>
              <a:t>SP quotes 8.5 – 15 in the purport.</a:t>
            </a:r>
          </a:p>
          <a:p>
            <a:pPr marL="228600" indent="-228600">
              <a:buAutoNum type="arabicPeriod"/>
            </a:pPr>
            <a:r>
              <a:rPr lang="en-US" dirty="0" smtClean="0"/>
              <a:t>Subject</a:t>
            </a:r>
            <a:r>
              <a:rPr lang="en-US" baseline="0" dirty="0" smtClean="0"/>
              <a:t> matter of dying man becomes beginning of next life – old man </a:t>
            </a:r>
            <a:r>
              <a:rPr lang="en-US" baseline="0" dirty="0" err="1" smtClean="0"/>
              <a:t>akbar</a:t>
            </a:r>
            <a:r>
              <a:rPr lang="en-US" baseline="0" dirty="0" smtClean="0"/>
              <a:t> girl story</a:t>
            </a:r>
            <a:endParaRPr lang="en-US" dirty="0" smtClean="0"/>
          </a:p>
          <a:p>
            <a:pPr marL="228600" indent="-228600">
              <a:buAutoNum type="arabicPeriod"/>
            </a:pPr>
            <a:r>
              <a:rPr lang="en-US" dirty="0" err="1" smtClean="0"/>
              <a:t>Bhishmadeva</a:t>
            </a:r>
            <a:r>
              <a:rPr lang="en-US" baseline="0" dirty="0" smtClean="0"/>
              <a:t> was more fortunate than </a:t>
            </a:r>
            <a:r>
              <a:rPr lang="en-US" baseline="0" dirty="0" err="1" smtClean="0"/>
              <a:t>Arjuna</a:t>
            </a:r>
            <a:endParaRPr lang="en-US" baseline="0" dirty="0" smtClean="0"/>
          </a:p>
          <a:p>
            <a:pPr marL="228600" indent="-228600">
              <a:buAutoNum type="arabicPeriod"/>
            </a:pPr>
            <a:r>
              <a:rPr lang="en-US" baseline="0" dirty="0" smtClean="0"/>
              <a:t>Lord shows the form devotee desires most – Hanuman, Garuda, </a:t>
            </a:r>
            <a:r>
              <a:rPr lang="en-US" baseline="0" dirty="0" err="1" smtClean="0"/>
              <a:t>Krsna</a:t>
            </a:r>
            <a:r>
              <a:rPr lang="en-US" baseline="0" dirty="0" smtClean="0"/>
              <a:t> and Rama story</a:t>
            </a:r>
          </a:p>
          <a:p>
            <a:pPr marL="228600" indent="-228600">
              <a:buAutoNum type="arabicPeriod"/>
            </a:pPr>
            <a:r>
              <a:rPr lang="en-US" dirty="0" smtClean="0"/>
              <a:t>Observations: </a:t>
            </a:r>
          </a:p>
          <a:p>
            <a:pPr marL="0" indent="0">
              <a:buNone/>
            </a:pPr>
            <a:r>
              <a:rPr lang="en-US" dirty="0" smtClean="0"/>
              <a:t>         -  He is seeing</a:t>
            </a:r>
            <a:r>
              <a:rPr lang="en-US" baseline="0" dirty="0" smtClean="0"/>
              <a:t> His Lord and peacefully leaving the world</a:t>
            </a:r>
          </a:p>
          <a:p>
            <a:pPr marL="0" indent="0">
              <a:buNone/>
            </a:pPr>
            <a:r>
              <a:rPr lang="en-US" baseline="0" dirty="0" smtClean="0"/>
              <a:t>              Implies -&gt; </a:t>
            </a:r>
            <a:r>
              <a:rPr lang="en-US" baseline="0" dirty="0" err="1" smtClean="0"/>
              <a:t>Surity</a:t>
            </a:r>
            <a:r>
              <a:rPr lang="en-US" baseline="0" dirty="0" smtClean="0"/>
              <a:t> of spiritual realm and eternal existence of the Lord</a:t>
            </a:r>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26</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27</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28</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29</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87E110-DA30-49E8-9CF4-81CD8C558344}"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r>
              <a:rPr lang="en-US" dirty="0" smtClean="0"/>
              <a:t>HH BRS maharaja’s question</a:t>
            </a:r>
            <a:r>
              <a:rPr lang="en-US" baseline="0" dirty="0" smtClean="0"/>
              <a:t> to HH RNS in “We are not </a:t>
            </a:r>
            <a:r>
              <a:rPr lang="en-US" baseline="0" dirty="0" err="1" smtClean="0"/>
              <a:t>indras</a:t>
            </a:r>
            <a:r>
              <a:rPr lang="en-US" baseline="0" dirty="0" smtClean="0"/>
              <a:t>” in 1993</a:t>
            </a:r>
          </a:p>
          <a:p>
            <a:pPr marL="0" indent="0">
              <a:buNone/>
            </a:pPr>
            <a:r>
              <a:rPr lang="en-US" baseline="0" dirty="0" smtClean="0"/>
              <a:t>       - Lord will not instruct non-devotees because they don’t want it.</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30</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31</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32</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33</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34</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35</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4</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5</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6</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None/>
            </a:pPr>
            <a:r>
              <a:rPr lang="en-US" baseline="0" dirty="0" smtClean="0"/>
              <a:t>1.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7</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8</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9</a:t>
            </a:fld>
            <a:endParaRPr lang="en-US"/>
          </a:p>
        </p:txBody>
      </p:sp>
    </p:spTree>
    <p:extLst>
      <p:ext uri="{BB962C8B-B14F-4D97-AF65-F5344CB8AC3E}">
        <p14:creationId xmlns:p14="http://schemas.microsoft.com/office/powerpoint/2010/main" val="157467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CCA4B89C-CEEC-4E39-B2C3-7C6F728900C2}" type="datetimeFigureOut">
              <a:rPr lang="en-US"/>
              <a:pPr>
                <a:defRPr/>
              </a:pPr>
              <a:t>7/15/2011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2AB365F-7A1B-4859-BEE5-81F2498BB6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14272D6-A41F-425F-BE19-384124A8F0C6}" type="datetimeFigureOut">
              <a:rPr lang="en-US"/>
              <a:pPr>
                <a:defRPr/>
              </a:pPr>
              <a:t>7/15/2011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1780BC1-89B1-46EB-B808-E4EEE4FD4C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C78F5F5-99EB-4B11-A9A7-F5B6BAEDA38C}" type="datetimeFigureOut">
              <a:rPr lang="en-US"/>
              <a:pPr>
                <a:defRPr/>
              </a:pPr>
              <a:t>7/15/2011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E0DAD95-C953-43A2-8D5E-39B0938950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6636F13-2002-4CF9-9CEE-142EE6A964D1}" type="datetimeFigureOut">
              <a:rPr lang="en-US"/>
              <a:pPr>
                <a:defRPr/>
              </a:pPr>
              <a:t>7/15/2011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4B03B2-044E-4373-B960-D93B41193B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173A4FE-0EDD-4C6A-BA96-387057F87CEF}" type="datetimeFigureOut">
              <a:rPr lang="en-US"/>
              <a:pPr>
                <a:defRPr/>
              </a:pPr>
              <a:t>7/15/2011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A54BF8B-3CBB-465A-A78F-133F869DD5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D2FC9A5-4AAC-43C4-B83D-93628E0E3916}" type="datetimeFigureOut">
              <a:rPr lang="en-US"/>
              <a:pPr>
                <a:defRPr/>
              </a:pPr>
              <a:t>7/15/2011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9F11FC9-483D-4673-A68D-4726D65FB5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1A51912A-3292-4F8C-855F-DA2AABF4F3C1}" type="datetimeFigureOut">
              <a:rPr lang="en-US"/>
              <a:pPr>
                <a:defRPr/>
              </a:pPr>
              <a:t>7/15/2011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BAF38B9-C2FC-4B73-904B-2D8EF64F4E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F8D97A1-0EC3-4A2F-A324-E162864D9FB9}" type="datetimeFigureOut">
              <a:rPr lang="en-US"/>
              <a:pPr>
                <a:defRPr/>
              </a:pPr>
              <a:t>7/15/2011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FF07DC2-E6F4-4C42-AE4A-DD06A61505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93E0D42-0DD4-4802-806D-4B42F8A98E98}" type="datetimeFigureOut">
              <a:rPr lang="en-US"/>
              <a:pPr>
                <a:defRPr/>
              </a:pPr>
              <a:t>7/15/2011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FB332410-0675-4FC6-B12D-7B6ABD0840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BC437F8-6B2E-4D85-9189-5141F10FBB6B}" type="datetimeFigureOut">
              <a:rPr lang="en-US"/>
              <a:pPr>
                <a:defRPr/>
              </a:pPr>
              <a:t>7/15/2011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0C8711A-9760-4AB2-97D6-8D4A4D28B2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3ABCB451-F170-4609-96A5-A1945BA1E192}" type="datetimeFigureOut">
              <a:rPr lang="en-US"/>
              <a:pPr>
                <a:defRPr/>
              </a:pPr>
              <a:t>7/15/2011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9EAE399-FBA5-47C3-98CE-916E4E7125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alpha val="79000"/>
              </a:srgb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34F65A07-4DD3-4A9C-A43E-4AF1470B0B7E}" type="datetimeFigureOut">
              <a:rPr lang="en-US"/>
              <a:pPr>
                <a:defRPr/>
              </a:pPr>
              <a:t>7/15/2011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21C48F38-A612-48DF-82BC-B4FE603542C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29000" y="1616333"/>
            <a:ext cx="5562600" cy="2590800"/>
          </a:xfrm>
          <a:prstGeom prst="rect">
            <a:avLst/>
          </a:prstGeom>
        </p:spPr>
        <p:txBody>
          <a:bodyPr vert="horz" lIns="45720" tIns="0" rIns="45720" bIns="0" anchor="b">
            <a:normAutofit fontScale="90000" lnSpcReduction="10000"/>
            <a:scene3d>
              <a:camera prst="orthographicFront"/>
              <a:lightRig rig="soft" dir="t">
                <a:rot lat="0" lon="0" rev="17220000"/>
              </a:lightRig>
            </a:scene3d>
            <a:sp3d prstMaterial="softEdge">
              <a:bevelT w="38100" h="38100"/>
            </a:sp3d>
          </a:bodyPr>
          <a:lstStyle>
            <a:lvl1pPr algn="ctr" rtl="0" fontAlgn="base">
              <a:spcBef>
                <a:spcPct val="0"/>
              </a:spcBef>
              <a:spcAft>
                <a:spcPct val="0"/>
              </a:spcAft>
              <a:defRPr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fontAlgn="auto">
              <a:spcAft>
                <a:spcPts val="0"/>
              </a:spcAft>
              <a:defRPr/>
            </a:pPr>
            <a:r>
              <a:rPr lang="en-US" smtClean="0">
                <a:solidFill>
                  <a:schemeClr val="bg2"/>
                </a:solidFill>
              </a:rPr>
              <a:t>  Srimad         </a:t>
            </a:r>
            <a:br>
              <a:rPr lang="en-US" smtClean="0">
                <a:solidFill>
                  <a:schemeClr val="bg2"/>
                </a:solidFill>
              </a:rPr>
            </a:br>
            <a:r>
              <a:rPr lang="en-US" smtClean="0">
                <a:solidFill>
                  <a:schemeClr val="bg2"/>
                </a:solidFill>
              </a:rPr>
              <a:t>    bhagavataM</a:t>
            </a:r>
            <a:br>
              <a:rPr lang="en-US" smtClean="0">
                <a:solidFill>
                  <a:schemeClr val="bg2"/>
                </a:solidFill>
              </a:rPr>
            </a:br>
            <a:r>
              <a:rPr lang="en-US" smtClean="0"/>
              <a:t> </a:t>
            </a:r>
            <a:br>
              <a:rPr lang="en-US" smtClean="0"/>
            </a:br>
            <a:r>
              <a:rPr lang="en-US" smtClean="0"/>
              <a:t>    </a:t>
            </a:r>
            <a:r>
              <a:rPr lang="en-US" smtClean="0">
                <a:solidFill>
                  <a:schemeClr val="bg2"/>
                </a:solidFill>
              </a:rPr>
              <a:t>1.9.23 – 33</a:t>
            </a:r>
            <a:endParaRPr lang="en-US" dirty="0">
              <a:solidFill>
                <a:schemeClr val="bg2"/>
              </a:solidFill>
            </a:endParaRPr>
          </a:p>
        </p:txBody>
      </p:sp>
      <p:sp>
        <p:nvSpPr>
          <p:cNvPr id="7" name="Subtitle 2"/>
          <p:cNvSpPr>
            <a:spLocks noGrp="1"/>
          </p:cNvSpPr>
          <p:nvPr>
            <p:ph type="subTitle" idx="1"/>
          </p:nvPr>
        </p:nvSpPr>
        <p:spPr>
          <a:xfrm rot="10138737" flipH="1">
            <a:off x="1374775" y="5634038"/>
            <a:ext cx="46038" cy="68262"/>
          </a:xfrm>
        </p:spPr>
        <p:txBody>
          <a:bodyPr>
            <a:normAutofit fontScale="25000" lnSpcReduction="20000"/>
          </a:bodyPr>
          <a:lstStyle/>
          <a:p>
            <a:pPr fontAlgn="auto">
              <a:spcAft>
                <a:spcPts val="0"/>
              </a:spcAft>
              <a:buClr>
                <a:schemeClr val="tx1">
                  <a:shade val="95000"/>
                </a:schemeClr>
              </a:buClr>
              <a:buFont typeface="Wingdings 2"/>
              <a:buNone/>
              <a:defRPr/>
            </a:pPr>
            <a:endParaRPr lang="en-US" dirty="0">
              <a:effectLst>
                <a:outerShdw blurRad="50800" dist="38100" dir="5400000" algn="t" rotWithShape="0">
                  <a:prstClr val="black">
                    <a:alpha val="40000"/>
                  </a:prstClr>
                </a:outerShdw>
              </a:effectLst>
            </a:endParaRPr>
          </a:p>
        </p:txBody>
      </p:sp>
      <p:pic>
        <p:nvPicPr>
          <p:cNvPr id="8" name="Picture 2" descr="Sages at Naimisharanya."/>
          <p:cNvPicPr>
            <a:picLocks noChangeAspect="1" noChangeArrowheads="1"/>
          </p:cNvPicPr>
          <p:nvPr/>
        </p:nvPicPr>
        <p:blipFill>
          <a:blip r:embed="rId3" cstate="print"/>
          <a:srcRect/>
          <a:stretch>
            <a:fillRect/>
          </a:stretch>
        </p:blipFill>
        <p:spPr bwMode="auto">
          <a:xfrm>
            <a:off x="304800" y="914400"/>
            <a:ext cx="3846513" cy="4876800"/>
          </a:xfrm>
          <a:prstGeom prst="rect">
            <a:avLst/>
          </a:prstGeom>
          <a:noFill/>
          <a:ln w="9525">
            <a:noFill/>
            <a:miter lim="800000"/>
            <a:headEnd/>
            <a:tailEnd/>
          </a:ln>
        </p:spPr>
      </p:pic>
      <p:sp>
        <p:nvSpPr>
          <p:cNvPr id="9" name="Rectangle 8"/>
          <p:cNvSpPr/>
          <p:nvPr/>
        </p:nvSpPr>
        <p:spPr>
          <a:xfrm>
            <a:off x="3962400" y="4275892"/>
            <a:ext cx="5134740" cy="677108"/>
          </a:xfrm>
          <a:prstGeom prst="rect">
            <a:avLst/>
          </a:prstGeom>
        </p:spPr>
        <p:txBody>
          <a:bodyPr wrap="none">
            <a:spAutoFit/>
          </a:bodyPr>
          <a:lstStyle/>
          <a:p>
            <a:pPr marL="136525" indent="0" algn="ctr">
              <a:buNone/>
            </a:pPr>
            <a:r>
              <a:rPr lang="en-US" sz="3800" b="1" cap="all" dirty="0">
                <a:ln w="6350">
                  <a:noFill/>
                </a:ln>
                <a:solidFill>
                  <a:srgbClr val="7030A0"/>
                </a:solidFill>
                <a:effectLst>
                  <a:outerShdw blurRad="127000" dist="200000" dir="2700000" algn="tl" rotWithShape="0">
                    <a:srgbClr val="000000">
                      <a:alpha val="30000"/>
                    </a:srgbClr>
                  </a:outerShdw>
                </a:effectLst>
                <a:latin typeface="+mj-lt"/>
                <a:ea typeface="+mj-ea"/>
                <a:cs typeface="+mj-cs"/>
              </a:rPr>
              <a:t>The Art of dying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534400" cy="40386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1.9.25</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süta uväca</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yudhiñöhiras tad äkarëya</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çayänaà çara-païjare</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apåcchad vividhän dharmän</a:t>
            </a:r>
          </a:p>
          <a:p>
            <a:pPr marL="136525" indent="0" algn="ctr">
              <a:buNone/>
            </a:pPr>
            <a:r>
              <a:rPr lang="vi-VN" sz="3600"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åñéëäà</a:t>
            </a: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cänuçåëvatäm</a:t>
            </a:r>
            <a:endParaRPr lang="en-US" dirty="0"/>
          </a:p>
        </p:txBody>
      </p:sp>
      <p:sp>
        <p:nvSpPr>
          <p:cNvPr id="4" name="Content Placeholder 2"/>
          <p:cNvSpPr txBox="1">
            <a:spLocks/>
          </p:cNvSpPr>
          <p:nvPr/>
        </p:nvSpPr>
        <p:spPr bwMode="auto">
          <a:xfrm>
            <a:off x="228600" y="4267200"/>
            <a:ext cx="86868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err="1" smtClean="0">
                <a:solidFill>
                  <a:srgbClr val="7030A0"/>
                </a:solidFill>
                <a:latin typeface="Balaram" pitchFamily="2" charset="0"/>
              </a:rPr>
              <a:t>Süta</a:t>
            </a:r>
            <a:r>
              <a:rPr lang="en-US" b="1" i="1" dirty="0" smtClean="0">
                <a:solidFill>
                  <a:srgbClr val="7030A0"/>
                </a:solidFill>
                <a:latin typeface="Balaram" pitchFamily="2" charset="0"/>
              </a:rPr>
              <a:t> </a:t>
            </a:r>
            <a:r>
              <a:rPr lang="en-US" b="1" i="1" dirty="0" err="1">
                <a:solidFill>
                  <a:srgbClr val="7030A0"/>
                </a:solidFill>
                <a:latin typeface="Balaram" pitchFamily="2" charset="0"/>
              </a:rPr>
              <a:t>Gosvämé</a:t>
            </a:r>
            <a:r>
              <a:rPr lang="en-US" b="1" i="1" dirty="0">
                <a:solidFill>
                  <a:srgbClr val="7030A0"/>
                </a:solidFill>
                <a:latin typeface="Balaram" pitchFamily="2" charset="0"/>
              </a:rPr>
              <a:t> said: </a:t>
            </a:r>
            <a:r>
              <a:rPr lang="en-US" b="1" i="1" dirty="0" err="1">
                <a:solidFill>
                  <a:srgbClr val="7030A0"/>
                </a:solidFill>
                <a:latin typeface="Balaram" pitchFamily="2" charset="0"/>
              </a:rPr>
              <a:t>Mahäräja</a:t>
            </a:r>
            <a:r>
              <a:rPr lang="en-US" b="1" i="1" dirty="0">
                <a:solidFill>
                  <a:srgbClr val="7030A0"/>
                </a:solidFill>
                <a:latin typeface="Balaram" pitchFamily="2" charset="0"/>
              </a:rPr>
              <a:t> </a:t>
            </a:r>
            <a:r>
              <a:rPr lang="en-US" b="1" i="1" dirty="0" err="1">
                <a:solidFill>
                  <a:srgbClr val="7030A0"/>
                </a:solidFill>
                <a:latin typeface="Balaram" pitchFamily="2" charset="0"/>
              </a:rPr>
              <a:t>Yudhiñöhira</a:t>
            </a:r>
            <a:r>
              <a:rPr lang="en-US" b="1" i="1" dirty="0">
                <a:solidFill>
                  <a:srgbClr val="7030A0"/>
                </a:solidFill>
                <a:latin typeface="Balaram" pitchFamily="2" charset="0"/>
              </a:rPr>
              <a:t>, after hearing </a:t>
            </a:r>
            <a:endParaRPr lang="en-US" b="1" i="1" dirty="0" smtClean="0">
              <a:solidFill>
                <a:srgbClr val="7030A0"/>
              </a:solidFill>
              <a:latin typeface="Balaram" pitchFamily="2" charset="0"/>
            </a:endParaRPr>
          </a:p>
          <a:p>
            <a:pPr>
              <a:buNone/>
            </a:pPr>
            <a:r>
              <a:rPr lang="en-US" b="1" i="1" dirty="0" err="1" smtClean="0">
                <a:solidFill>
                  <a:srgbClr val="7030A0"/>
                </a:solidFill>
                <a:latin typeface="Balaram" pitchFamily="2" charset="0"/>
              </a:rPr>
              <a:t>Bhéñmadeva</a:t>
            </a:r>
            <a:r>
              <a:rPr lang="en-US" b="1" i="1" dirty="0" smtClean="0">
                <a:solidFill>
                  <a:srgbClr val="7030A0"/>
                </a:solidFill>
                <a:latin typeface="Balaram" pitchFamily="2" charset="0"/>
              </a:rPr>
              <a:t> </a:t>
            </a:r>
            <a:r>
              <a:rPr lang="en-US" b="1" i="1" dirty="0">
                <a:solidFill>
                  <a:srgbClr val="7030A0"/>
                </a:solidFill>
                <a:latin typeface="Balaram" pitchFamily="2" charset="0"/>
              </a:rPr>
              <a:t>speak in that </a:t>
            </a:r>
            <a:r>
              <a:rPr lang="en-US" b="1" i="1" dirty="0">
                <a:solidFill>
                  <a:schemeClr val="bg1"/>
                </a:solidFill>
                <a:latin typeface="Balaram" pitchFamily="2" charset="0"/>
              </a:rPr>
              <a:t>appealing tone</a:t>
            </a:r>
            <a:r>
              <a:rPr lang="en-US" b="1" i="1" dirty="0">
                <a:solidFill>
                  <a:srgbClr val="7030A0"/>
                </a:solidFill>
                <a:latin typeface="Balaram" pitchFamily="2" charset="0"/>
              </a:rPr>
              <a:t>, asked him, </a:t>
            </a:r>
            <a:r>
              <a:rPr lang="en-US" b="1" i="1" dirty="0" smtClean="0">
                <a:solidFill>
                  <a:srgbClr val="7030A0"/>
                </a:solidFill>
                <a:latin typeface="Balaram" pitchFamily="2" charset="0"/>
              </a:rPr>
              <a:t>in</a:t>
            </a:r>
          </a:p>
          <a:p>
            <a:pPr>
              <a:buNone/>
            </a:pPr>
            <a:r>
              <a:rPr lang="en-US" b="1" i="1" dirty="0" smtClean="0">
                <a:solidFill>
                  <a:srgbClr val="7030A0"/>
                </a:solidFill>
                <a:latin typeface="Balaram" pitchFamily="2" charset="0"/>
              </a:rPr>
              <a:t>the </a:t>
            </a:r>
            <a:r>
              <a:rPr lang="en-US" b="1" i="1" dirty="0">
                <a:solidFill>
                  <a:schemeClr val="bg1"/>
                </a:solidFill>
                <a:latin typeface="Balaram" pitchFamily="2" charset="0"/>
              </a:rPr>
              <a:t>presence of all the great </a:t>
            </a:r>
            <a:r>
              <a:rPr lang="en-US" b="1" i="1" dirty="0" err="1">
                <a:solidFill>
                  <a:schemeClr val="bg1"/>
                </a:solidFill>
                <a:latin typeface="Balaram" pitchFamily="2" charset="0"/>
              </a:rPr>
              <a:t>åñis</a:t>
            </a:r>
            <a:r>
              <a:rPr lang="en-US" b="1" i="1" dirty="0">
                <a:solidFill>
                  <a:srgbClr val="7030A0"/>
                </a:solidFill>
                <a:latin typeface="Balaram" pitchFamily="2" charset="0"/>
              </a:rPr>
              <a:t>, about the essential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principles </a:t>
            </a:r>
            <a:r>
              <a:rPr lang="en-US" b="1" i="1" dirty="0">
                <a:solidFill>
                  <a:srgbClr val="7030A0"/>
                </a:solidFill>
                <a:latin typeface="Balaram" pitchFamily="2" charset="0"/>
              </a:rPr>
              <a:t>of various religious duties.</a:t>
            </a:r>
            <a:endParaRPr lang="en-US" dirty="0" smtClean="0"/>
          </a:p>
        </p:txBody>
      </p:sp>
    </p:spTree>
    <p:extLst>
      <p:ext uri="{BB962C8B-B14F-4D97-AF65-F5344CB8AC3E}">
        <p14:creationId xmlns:p14="http://schemas.microsoft.com/office/powerpoint/2010/main" val="1865648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28600" y="1066800"/>
            <a:ext cx="86868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Devotee superior to great sages</a:t>
            </a:r>
          </a:p>
          <a:p>
            <a:r>
              <a:rPr lang="en-US" dirty="0" smtClean="0">
                <a:solidFill>
                  <a:srgbClr val="7030A0"/>
                </a:solidFill>
                <a:latin typeface="Balaram" pitchFamily="2" charset="0"/>
              </a:rPr>
              <a:t>Pure devotees sound in body and mind always</a:t>
            </a:r>
          </a:p>
          <a:p>
            <a:r>
              <a:rPr lang="en-US" dirty="0" err="1" smtClean="0">
                <a:solidFill>
                  <a:srgbClr val="7030A0"/>
                </a:solidFill>
                <a:latin typeface="Balaram" pitchFamily="2" charset="0"/>
              </a:rPr>
              <a:t>Yudhisthira</a:t>
            </a:r>
            <a:r>
              <a:rPr lang="en-US" dirty="0" smtClean="0">
                <a:solidFill>
                  <a:srgbClr val="7030A0"/>
                </a:solidFill>
                <a:latin typeface="Balaram" pitchFamily="2" charset="0"/>
              </a:rPr>
              <a:t> maharaja’s preference</a:t>
            </a:r>
          </a:p>
          <a:p>
            <a:r>
              <a:rPr lang="en-US" dirty="0" smtClean="0">
                <a:solidFill>
                  <a:srgbClr val="7030A0"/>
                </a:solidFill>
                <a:latin typeface="Balaram" pitchFamily="2" charset="0"/>
              </a:rPr>
              <a:t>Submission to superiors</a:t>
            </a:r>
          </a:p>
        </p:txBody>
      </p:sp>
      <p:sp>
        <p:nvSpPr>
          <p:cNvPr id="5" name="TextBox 4"/>
          <p:cNvSpPr txBox="1">
            <a:spLocks noChangeArrowheads="1"/>
          </p:cNvSpPr>
          <p:nvPr/>
        </p:nvSpPr>
        <p:spPr bwMode="auto">
          <a:xfrm>
            <a:off x="381000" y="3699808"/>
            <a:ext cx="8458200" cy="1938992"/>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“This is all due to the arrangement of the great wheel-carrier Lord </a:t>
            </a:r>
            <a:r>
              <a:rPr lang="en-US" sz="2400" dirty="0" err="1">
                <a:solidFill>
                  <a:schemeClr val="bg1"/>
                </a:solidFill>
                <a:latin typeface="Balaram" pitchFamily="2" charset="0"/>
              </a:rPr>
              <a:t>Çré</a:t>
            </a:r>
            <a:r>
              <a:rPr lang="en-US" sz="2400" dirty="0">
                <a:solidFill>
                  <a:schemeClr val="bg1"/>
                </a:solidFill>
                <a:latin typeface="Balaram" pitchFamily="2" charset="0"/>
              </a:rPr>
              <a:t> </a:t>
            </a:r>
            <a:r>
              <a:rPr lang="en-US" sz="2400" dirty="0" err="1">
                <a:solidFill>
                  <a:schemeClr val="bg1"/>
                </a:solidFill>
                <a:latin typeface="Balaram" pitchFamily="2" charset="0"/>
              </a:rPr>
              <a:t>Kåñëa</a:t>
            </a:r>
            <a:r>
              <a:rPr lang="en-US" sz="2400" dirty="0">
                <a:solidFill>
                  <a:schemeClr val="bg1"/>
                </a:solidFill>
                <a:latin typeface="Balaram" pitchFamily="2" charset="0"/>
              </a:rPr>
              <a:t>, who establishes the glories of His devotee. The father likes to see the son become more famous than himself. The Lord declares very emphatically that worship of His devotee is more valuable than the worship of the Lord </a:t>
            </a:r>
            <a:r>
              <a:rPr lang="en-US" sz="2400" dirty="0" smtClean="0">
                <a:solidFill>
                  <a:schemeClr val="bg1"/>
                </a:solidFill>
                <a:latin typeface="Balaram" pitchFamily="2" charset="0"/>
              </a:rPr>
              <a:t>Himself.”</a:t>
            </a:r>
            <a:endParaRPr lang="en-US" sz="2400" b="1" dirty="0">
              <a:solidFill>
                <a:schemeClr val="bg1"/>
              </a:solidFill>
              <a:latin typeface="Balaram" pitchFamily="2" charset="0"/>
            </a:endParaRPr>
          </a:p>
        </p:txBody>
      </p:sp>
      <p:sp>
        <p:nvSpPr>
          <p:cNvPr id="6" name="Content Placeholder 2"/>
          <p:cNvSpPr txBox="1">
            <a:spLocks/>
          </p:cNvSpPr>
          <p:nvPr/>
        </p:nvSpPr>
        <p:spPr bwMode="auto">
          <a:xfrm>
            <a:off x="2057400" y="152400"/>
            <a:ext cx="5410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1.9.25 – Lord’s purpose</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Tree>
    <p:extLst>
      <p:ext uri="{BB962C8B-B14F-4D97-AF65-F5344CB8AC3E}">
        <p14:creationId xmlns:p14="http://schemas.microsoft.com/office/powerpoint/2010/main" val="104352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534400" cy="35052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1.9.26</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puruña-sva-bhäva-vihitän</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yathä-varëaà yathäçramam</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vairägya-rägopädhibhyäm</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ämnätobhaya-lakñaëän</a:t>
            </a:r>
            <a:endParaRPr lang="en-US" dirty="0"/>
          </a:p>
        </p:txBody>
      </p:sp>
      <p:sp>
        <p:nvSpPr>
          <p:cNvPr id="4" name="Content Placeholder 2"/>
          <p:cNvSpPr txBox="1">
            <a:spLocks/>
          </p:cNvSpPr>
          <p:nvPr/>
        </p:nvSpPr>
        <p:spPr bwMode="auto">
          <a:xfrm>
            <a:off x="228600" y="3581400"/>
            <a:ext cx="86868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At </a:t>
            </a:r>
            <a:r>
              <a:rPr lang="en-US" b="1" i="1" dirty="0" err="1">
                <a:solidFill>
                  <a:srgbClr val="7030A0"/>
                </a:solidFill>
                <a:latin typeface="Balaram" pitchFamily="2" charset="0"/>
              </a:rPr>
              <a:t>Mahäräja</a:t>
            </a:r>
            <a:r>
              <a:rPr lang="en-US" b="1" i="1" dirty="0">
                <a:solidFill>
                  <a:srgbClr val="7030A0"/>
                </a:solidFill>
                <a:latin typeface="Balaram" pitchFamily="2" charset="0"/>
              </a:rPr>
              <a:t> </a:t>
            </a:r>
            <a:r>
              <a:rPr lang="en-US" b="1" i="1" dirty="0" err="1">
                <a:solidFill>
                  <a:srgbClr val="7030A0"/>
                </a:solidFill>
                <a:latin typeface="Balaram" pitchFamily="2" charset="0"/>
              </a:rPr>
              <a:t>Yudhiñöhira's</a:t>
            </a:r>
            <a:r>
              <a:rPr lang="en-US" b="1" i="1" dirty="0">
                <a:solidFill>
                  <a:srgbClr val="7030A0"/>
                </a:solidFill>
                <a:latin typeface="Balaram" pitchFamily="2" charset="0"/>
              </a:rPr>
              <a:t> inquiry, </a:t>
            </a:r>
            <a:r>
              <a:rPr lang="en-US" b="1" i="1" dirty="0" err="1">
                <a:solidFill>
                  <a:srgbClr val="7030A0"/>
                </a:solidFill>
                <a:latin typeface="Balaram" pitchFamily="2" charset="0"/>
              </a:rPr>
              <a:t>Bhéñmadeva</a:t>
            </a:r>
            <a:r>
              <a:rPr lang="en-US" b="1" i="1" dirty="0">
                <a:solidFill>
                  <a:srgbClr val="7030A0"/>
                </a:solidFill>
                <a:latin typeface="Balaram" pitchFamily="2" charset="0"/>
              </a:rPr>
              <a:t> </a:t>
            </a:r>
            <a:r>
              <a:rPr lang="en-US" b="1" i="1" dirty="0" smtClean="0">
                <a:solidFill>
                  <a:srgbClr val="7030A0"/>
                </a:solidFill>
                <a:latin typeface="Balaram" pitchFamily="2" charset="0"/>
              </a:rPr>
              <a:t>first</a:t>
            </a:r>
          </a:p>
          <a:p>
            <a:pPr>
              <a:buNone/>
            </a:pPr>
            <a:r>
              <a:rPr lang="en-US" b="1" i="1" dirty="0" smtClean="0">
                <a:solidFill>
                  <a:srgbClr val="7030A0"/>
                </a:solidFill>
                <a:latin typeface="Balaram" pitchFamily="2" charset="0"/>
              </a:rPr>
              <a:t>defined </a:t>
            </a:r>
            <a:r>
              <a:rPr lang="en-US" b="1" i="1" dirty="0">
                <a:solidFill>
                  <a:srgbClr val="7030A0"/>
                </a:solidFill>
                <a:latin typeface="Balaram" pitchFamily="2" charset="0"/>
              </a:rPr>
              <a:t>all the classifications of castes and orders of </a:t>
            </a:r>
            <a:r>
              <a:rPr lang="en-US" b="1" i="1" dirty="0" smtClean="0">
                <a:solidFill>
                  <a:srgbClr val="7030A0"/>
                </a:solidFill>
                <a:latin typeface="Balaram" pitchFamily="2" charset="0"/>
              </a:rPr>
              <a:t>life</a:t>
            </a:r>
          </a:p>
          <a:p>
            <a:pPr>
              <a:buNone/>
            </a:pPr>
            <a:r>
              <a:rPr lang="en-US" b="1" i="1" dirty="0" smtClean="0">
                <a:solidFill>
                  <a:srgbClr val="7030A0"/>
                </a:solidFill>
                <a:latin typeface="Balaram" pitchFamily="2" charset="0"/>
              </a:rPr>
              <a:t>in </a:t>
            </a:r>
            <a:r>
              <a:rPr lang="en-US" b="1" i="1" dirty="0">
                <a:solidFill>
                  <a:srgbClr val="7030A0"/>
                </a:solidFill>
                <a:latin typeface="Balaram" pitchFamily="2" charset="0"/>
              </a:rPr>
              <a:t>terms of the individual's qualifications. Then </a:t>
            </a:r>
            <a:r>
              <a:rPr lang="en-US" b="1" i="1" dirty="0" smtClean="0">
                <a:solidFill>
                  <a:srgbClr val="7030A0"/>
                </a:solidFill>
                <a:latin typeface="Balaram" pitchFamily="2" charset="0"/>
              </a:rPr>
              <a:t>he</a:t>
            </a:r>
          </a:p>
          <a:p>
            <a:pPr>
              <a:buNone/>
            </a:pPr>
            <a:r>
              <a:rPr lang="en-US" b="1" i="1" dirty="0" smtClean="0">
                <a:solidFill>
                  <a:srgbClr val="7030A0"/>
                </a:solidFill>
                <a:latin typeface="Balaram" pitchFamily="2" charset="0"/>
              </a:rPr>
              <a:t>systematically</a:t>
            </a:r>
            <a:r>
              <a:rPr lang="en-US" b="1" i="1" dirty="0">
                <a:solidFill>
                  <a:srgbClr val="7030A0"/>
                </a:solidFill>
                <a:latin typeface="Balaram" pitchFamily="2" charset="0"/>
              </a:rPr>
              <a:t>, in twofold divisions, </a:t>
            </a:r>
            <a:r>
              <a:rPr lang="en-US" b="1" i="1" dirty="0" smtClean="0">
                <a:solidFill>
                  <a:srgbClr val="7030A0"/>
                </a:solidFill>
                <a:latin typeface="Balaram" pitchFamily="2" charset="0"/>
              </a:rPr>
              <a:t>described</a:t>
            </a:r>
          </a:p>
          <a:p>
            <a:pPr>
              <a:buNone/>
            </a:pPr>
            <a:r>
              <a:rPr lang="en-US" b="1" i="1" dirty="0" smtClean="0">
                <a:solidFill>
                  <a:srgbClr val="7030A0"/>
                </a:solidFill>
                <a:latin typeface="Balaram" pitchFamily="2" charset="0"/>
              </a:rPr>
              <a:t>counteraction </a:t>
            </a:r>
            <a:r>
              <a:rPr lang="en-US" b="1" i="1" dirty="0">
                <a:solidFill>
                  <a:srgbClr val="7030A0"/>
                </a:solidFill>
                <a:latin typeface="Balaram" pitchFamily="2" charset="0"/>
              </a:rPr>
              <a:t>by detachment and interaction </a:t>
            </a:r>
            <a:r>
              <a:rPr lang="en-US" b="1" i="1" dirty="0" smtClean="0">
                <a:solidFill>
                  <a:srgbClr val="7030A0"/>
                </a:solidFill>
                <a:latin typeface="Balaram" pitchFamily="2" charset="0"/>
              </a:rPr>
              <a:t>by</a:t>
            </a:r>
          </a:p>
          <a:p>
            <a:pPr>
              <a:buNone/>
            </a:pPr>
            <a:r>
              <a:rPr lang="en-US" b="1" i="1" dirty="0" smtClean="0">
                <a:solidFill>
                  <a:srgbClr val="7030A0"/>
                </a:solidFill>
                <a:latin typeface="Balaram" pitchFamily="2" charset="0"/>
              </a:rPr>
              <a:t>attachment</a:t>
            </a:r>
            <a:r>
              <a:rPr lang="en-US" b="1" i="1" dirty="0">
                <a:solidFill>
                  <a:srgbClr val="7030A0"/>
                </a:solidFill>
                <a:latin typeface="Balaram" pitchFamily="2" charset="0"/>
              </a:rPr>
              <a:t>.</a:t>
            </a:r>
            <a:endParaRPr lang="en-US" dirty="0" smtClean="0"/>
          </a:p>
        </p:txBody>
      </p:sp>
    </p:spTree>
    <p:extLst>
      <p:ext uri="{BB962C8B-B14F-4D97-AF65-F5344CB8AC3E}">
        <p14:creationId xmlns:p14="http://schemas.microsoft.com/office/powerpoint/2010/main" val="3773805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286000" y="889000"/>
            <a:ext cx="4724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dirty="0" smtClean="0">
                <a:solidFill>
                  <a:schemeClr val="bg1"/>
                </a:solidFill>
                <a:effectLst>
                  <a:outerShdw blurRad="38100" dist="38100" dir="2700000" algn="tl">
                    <a:srgbClr val="000000">
                      <a:alpha val="43137"/>
                    </a:srgbClr>
                  </a:outerShdw>
                </a:effectLst>
                <a:latin typeface="Balaram" pitchFamily="2" charset="0"/>
              </a:rPr>
              <a:t>Qualifications to be civilized</a:t>
            </a:r>
          </a:p>
        </p:txBody>
      </p:sp>
      <p:sp>
        <p:nvSpPr>
          <p:cNvPr id="5" name="TextBox 4"/>
          <p:cNvSpPr txBox="1">
            <a:spLocks noChangeArrowheads="1"/>
          </p:cNvSpPr>
          <p:nvPr/>
        </p:nvSpPr>
        <p:spPr bwMode="auto">
          <a:xfrm>
            <a:off x="152400" y="3962400"/>
            <a:ext cx="8839200" cy="2677656"/>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“The conception of four castes and four orders of life, as planned by the Lord Himself (Bg. 4.13), is to accelerate transcendental qualities of the individual person so that he may </a:t>
            </a:r>
            <a:r>
              <a:rPr lang="en-US" sz="2400" dirty="0">
                <a:solidFill>
                  <a:srgbClr val="7030A0"/>
                </a:solidFill>
                <a:latin typeface="Balaram" pitchFamily="2" charset="0"/>
              </a:rPr>
              <a:t>gradually</a:t>
            </a:r>
            <a:r>
              <a:rPr lang="en-US" sz="2400" dirty="0">
                <a:solidFill>
                  <a:schemeClr val="bg1"/>
                </a:solidFill>
                <a:latin typeface="Balaram" pitchFamily="2" charset="0"/>
              </a:rPr>
              <a:t> realize his spiritual identity and thus act accordingly to get free from material bondage, or conditional life…The </a:t>
            </a:r>
            <a:r>
              <a:rPr lang="en-US" sz="2400" dirty="0" err="1">
                <a:solidFill>
                  <a:schemeClr val="bg1"/>
                </a:solidFill>
                <a:latin typeface="Balaram" pitchFamily="2" charset="0"/>
              </a:rPr>
              <a:t>varëäçrama</a:t>
            </a:r>
            <a:r>
              <a:rPr lang="en-US" sz="2400" dirty="0">
                <a:solidFill>
                  <a:schemeClr val="bg1"/>
                </a:solidFill>
                <a:latin typeface="Balaram" pitchFamily="2" charset="0"/>
              </a:rPr>
              <a:t>-dharma is prescribed for the civilized human being just to train him to successfully terminate human life</a:t>
            </a:r>
            <a:r>
              <a:rPr lang="en-US" sz="2400" dirty="0" smtClean="0">
                <a:solidFill>
                  <a:schemeClr val="bg1"/>
                </a:solidFill>
                <a:latin typeface="Balaram" pitchFamily="2" charset="0"/>
              </a:rPr>
              <a:t>.”</a:t>
            </a:r>
            <a:endParaRPr lang="en-US" sz="2400" b="1" dirty="0">
              <a:solidFill>
                <a:schemeClr val="bg1"/>
              </a:solidFill>
              <a:latin typeface="Balaram" pitchFamily="2" charset="0"/>
            </a:endParaRPr>
          </a:p>
        </p:txBody>
      </p:sp>
      <p:sp>
        <p:nvSpPr>
          <p:cNvPr id="6" name="Content Placeholder 2"/>
          <p:cNvSpPr txBox="1">
            <a:spLocks/>
          </p:cNvSpPr>
          <p:nvPr/>
        </p:nvSpPr>
        <p:spPr bwMode="auto">
          <a:xfrm>
            <a:off x="381000" y="152400"/>
            <a:ext cx="8610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1.9.26 – Details of </a:t>
            </a:r>
            <a:r>
              <a:rPr lang="en-US" sz="36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Varnashrama</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dharma</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2013583246"/>
              </p:ext>
            </p:extLst>
          </p:nvPr>
        </p:nvGraphicFramePr>
        <p:xfrm>
          <a:off x="1371600" y="1574800"/>
          <a:ext cx="6705600" cy="1930400"/>
        </p:xfrm>
        <a:graphic>
          <a:graphicData uri="http://schemas.openxmlformats.org/drawingml/2006/table">
            <a:tbl>
              <a:tblPr firstRow="1" bandRow="1">
                <a:tableStyleId>{5C22544A-7EE6-4342-B048-85BDC9FD1C3A}</a:tableStyleId>
              </a:tblPr>
              <a:tblGrid>
                <a:gridCol w="3352800"/>
                <a:gridCol w="3352800"/>
              </a:tblGrid>
              <a:tr h="447040">
                <a:tc>
                  <a:txBody>
                    <a:bodyPr/>
                    <a:lstStyle/>
                    <a:p>
                      <a:pPr algn="l"/>
                      <a:r>
                        <a:rPr lang="en-US" dirty="0" smtClean="0">
                          <a:solidFill>
                            <a:srgbClr val="FFC000"/>
                          </a:solidFill>
                        </a:rPr>
                        <a:t>1.  Not to become angry</a:t>
                      </a:r>
                      <a:endParaRPr lang="en-US" dirty="0">
                        <a:solidFill>
                          <a:srgbClr val="FFC000"/>
                        </a:solidFill>
                      </a:endParaRPr>
                    </a:p>
                  </a:txBody>
                  <a:tcPr>
                    <a:solidFill>
                      <a:srgbClr val="0070C0"/>
                    </a:solidFill>
                  </a:tcPr>
                </a:tc>
                <a:tc>
                  <a:txBody>
                    <a:bodyPr/>
                    <a:lstStyle/>
                    <a:p>
                      <a:pPr algn="l"/>
                      <a:r>
                        <a:rPr lang="en-US" dirty="0" smtClean="0">
                          <a:solidFill>
                            <a:srgbClr val="FFC000"/>
                          </a:solidFill>
                        </a:rPr>
                        <a:t>2. Not</a:t>
                      </a:r>
                      <a:r>
                        <a:rPr lang="en-US" baseline="0" dirty="0" smtClean="0">
                          <a:solidFill>
                            <a:srgbClr val="FFC000"/>
                          </a:solidFill>
                        </a:rPr>
                        <a:t> to lie</a:t>
                      </a:r>
                      <a:endParaRPr lang="en-US" dirty="0">
                        <a:solidFill>
                          <a:srgbClr val="FFC000"/>
                        </a:solidFill>
                      </a:endParaRPr>
                    </a:p>
                  </a:txBody>
                  <a:tcPr>
                    <a:solidFill>
                      <a:srgbClr val="0070C0"/>
                    </a:solidFill>
                  </a:tcPr>
                </a:tc>
              </a:tr>
              <a:tr h="370840">
                <a:tc>
                  <a:txBody>
                    <a:bodyPr/>
                    <a:lstStyle/>
                    <a:p>
                      <a:pPr algn="l"/>
                      <a:r>
                        <a:rPr kumimoji="0" lang="en-US" b="1" kern="1200" dirty="0" smtClean="0">
                          <a:solidFill>
                            <a:srgbClr val="FFC000"/>
                          </a:solidFill>
                          <a:latin typeface="+mn-lt"/>
                          <a:ea typeface="+mn-ea"/>
                          <a:cs typeface="+mn-cs"/>
                        </a:rPr>
                        <a:t>3.  Distribute wealth equally</a:t>
                      </a:r>
                      <a:endParaRPr kumimoji="0" lang="en-US" b="1" kern="1200" dirty="0">
                        <a:solidFill>
                          <a:srgbClr val="FFC000"/>
                        </a:solidFill>
                        <a:latin typeface="+mn-lt"/>
                        <a:ea typeface="+mn-ea"/>
                        <a:cs typeface="+mn-cs"/>
                      </a:endParaRPr>
                    </a:p>
                  </a:txBody>
                  <a:tcPr>
                    <a:solidFill>
                      <a:srgbClr val="0070C0"/>
                    </a:solidFill>
                  </a:tcPr>
                </a:tc>
                <a:tc>
                  <a:txBody>
                    <a:bodyPr/>
                    <a:lstStyle/>
                    <a:p>
                      <a:pPr algn="l"/>
                      <a:r>
                        <a:rPr kumimoji="0" lang="en-US" b="1" kern="1200" dirty="0" smtClean="0">
                          <a:solidFill>
                            <a:srgbClr val="FFC000"/>
                          </a:solidFill>
                          <a:latin typeface="+mn-lt"/>
                          <a:ea typeface="+mn-ea"/>
                          <a:cs typeface="+mn-cs"/>
                        </a:rPr>
                        <a:t>4.  To forgive</a:t>
                      </a:r>
                      <a:endParaRPr kumimoji="0" lang="en-US" b="1" kern="1200" dirty="0">
                        <a:solidFill>
                          <a:srgbClr val="FFC000"/>
                        </a:solidFill>
                        <a:latin typeface="+mn-lt"/>
                        <a:ea typeface="+mn-ea"/>
                        <a:cs typeface="+mn-cs"/>
                      </a:endParaRPr>
                    </a:p>
                  </a:txBody>
                  <a:tcPr>
                    <a:solidFill>
                      <a:srgbClr val="0070C0"/>
                    </a:solidFill>
                  </a:tcPr>
                </a:tc>
              </a:tr>
              <a:tr h="370840">
                <a:tc>
                  <a:txBody>
                    <a:bodyPr/>
                    <a:lstStyle/>
                    <a:p>
                      <a:pPr algn="l"/>
                      <a:r>
                        <a:rPr kumimoji="0" lang="en-US" b="1" kern="1200" dirty="0" smtClean="0">
                          <a:solidFill>
                            <a:srgbClr val="FFC000"/>
                          </a:solidFill>
                          <a:latin typeface="+mn-lt"/>
                          <a:ea typeface="+mn-ea"/>
                          <a:cs typeface="+mn-cs"/>
                        </a:rPr>
                        <a:t>5.  To have legit children</a:t>
                      </a:r>
                      <a:endParaRPr kumimoji="0" lang="en-US" b="1" kern="1200" dirty="0">
                        <a:solidFill>
                          <a:srgbClr val="FFC000"/>
                        </a:solidFill>
                        <a:latin typeface="+mn-lt"/>
                        <a:ea typeface="+mn-ea"/>
                        <a:cs typeface="+mn-cs"/>
                      </a:endParaRPr>
                    </a:p>
                  </a:txBody>
                  <a:tcPr>
                    <a:solidFill>
                      <a:srgbClr val="0070C0"/>
                    </a:solidFill>
                  </a:tcPr>
                </a:tc>
                <a:tc>
                  <a:txBody>
                    <a:bodyPr/>
                    <a:lstStyle/>
                    <a:p>
                      <a:pPr algn="l"/>
                      <a:r>
                        <a:rPr kumimoji="0" lang="en-US" b="1" kern="1200" dirty="0" smtClean="0">
                          <a:solidFill>
                            <a:srgbClr val="FFC000"/>
                          </a:solidFill>
                          <a:latin typeface="+mn-lt"/>
                          <a:ea typeface="+mn-ea"/>
                          <a:cs typeface="+mn-cs"/>
                        </a:rPr>
                        <a:t>6.  Pure mind &amp; Healthy body</a:t>
                      </a:r>
                      <a:endParaRPr kumimoji="0" lang="en-US" b="1" kern="1200" dirty="0">
                        <a:solidFill>
                          <a:srgbClr val="FFC000"/>
                        </a:solidFill>
                        <a:latin typeface="+mn-lt"/>
                        <a:ea typeface="+mn-ea"/>
                        <a:cs typeface="+mn-cs"/>
                      </a:endParaRPr>
                    </a:p>
                  </a:txBody>
                  <a:tcPr>
                    <a:solidFill>
                      <a:srgbClr val="0070C0"/>
                    </a:solidFill>
                  </a:tcPr>
                </a:tc>
              </a:tr>
              <a:tr h="370840">
                <a:tc>
                  <a:txBody>
                    <a:bodyPr/>
                    <a:lstStyle/>
                    <a:p>
                      <a:pPr algn="l"/>
                      <a:r>
                        <a:rPr kumimoji="0" lang="en-US" b="1" kern="1200" dirty="0" smtClean="0">
                          <a:solidFill>
                            <a:srgbClr val="FFC000"/>
                          </a:solidFill>
                          <a:latin typeface="+mn-lt"/>
                          <a:ea typeface="+mn-ea"/>
                          <a:cs typeface="+mn-cs"/>
                        </a:rPr>
                        <a:t>7.  No enmity towards anyone</a:t>
                      </a:r>
                      <a:endParaRPr kumimoji="0" lang="en-US" b="1" kern="1200" dirty="0">
                        <a:solidFill>
                          <a:srgbClr val="FFC000"/>
                        </a:solidFill>
                        <a:latin typeface="+mn-lt"/>
                        <a:ea typeface="+mn-ea"/>
                        <a:cs typeface="+mn-cs"/>
                      </a:endParaRPr>
                    </a:p>
                  </a:txBody>
                  <a:tcPr>
                    <a:solidFill>
                      <a:srgbClr val="0070C0"/>
                    </a:solidFill>
                  </a:tcPr>
                </a:tc>
                <a:tc>
                  <a:txBody>
                    <a:bodyPr/>
                    <a:lstStyle/>
                    <a:p>
                      <a:pPr algn="l"/>
                      <a:r>
                        <a:rPr kumimoji="0" lang="en-US" b="1" kern="1200" dirty="0" smtClean="0">
                          <a:solidFill>
                            <a:srgbClr val="FFC000"/>
                          </a:solidFill>
                          <a:latin typeface="+mn-lt"/>
                          <a:ea typeface="+mn-ea"/>
                          <a:cs typeface="+mn-cs"/>
                        </a:rPr>
                        <a:t>8.  Be simple</a:t>
                      </a:r>
                      <a:endParaRPr kumimoji="0" lang="en-US" b="1" kern="1200" dirty="0">
                        <a:solidFill>
                          <a:srgbClr val="FFC000"/>
                        </a:solidFill>
                        <a:latin typeface="+mn-lt"/>
                        <a:ea typeface="+mn-ea"/>
                        <a:cs typeface="+mn-cs"/>
                      </a:endParaRPr>
                    </a:p>
                  </a:txBody>
                  <a:tcPr>
                    <a:solidFill>
                      <a:srgbClr val="0070C0"/>
                    </a:solidFill>
                  </a:tcPr>
                </a:tc>
              </a:tr>
              <a:tr h="370840">
                <a:tc>
                  <a:txBody>
                    <a:bodyPr/>
                    <a:lstStyle/>
                    <a:p>
                      <a:pPr algn="l"/>
                      <a:r>
                        <a:rPr kumimoji="0" lang="en-US" b="1" kern="1200" dirty="0" smtClean="0">
                          <a:solidFill>
                            <a:srgbClr val="FFC000"/>
                          </a:solidFill>
                          <a:latin typeface="+mn-lt"/>
                          <a:ea typeface="+mn-ea"/>
                          <a:cs typeface="+mn-cs"/>
                        </a:rPr>
                        <a:t>9.  Support servants</a:t>
                      </a:r>
                      <a:endParaRPr kumimoji="0" lang="en-US" b="1" kern="1200" dirty="0">
                        <a:solidFill>
                          <a:srgbClr val="FFC000"/>
                        </a:solidFill>
                        <a:latin typeface="+mn-lt"/>
                        <a:ea typeface="+mn-ea"/>
                        <a:cs typeface="+mn-cs"/>
                      </a:endParaRPr>
                    </a:p>
                  </a:txBody>
                  <a:tcPr>
                    <a:solidFill>
                      <a:srgbClr val="0070C0"/>
                    </a:solidFill>
                  </a:tcPr>
                </a:tc>
                <a:tc>
                  <a:txBody>
                    <a:bodyPr/>
                    <a:lstStyle/>
                    <a:p>
                      <a:pPr algn="l"/>
                      <a:r>
                        <a:rPr kumimoji="0" lang="en-US" b="1" i="1" kern="1200" dirty="0" smtClean="0">
                          <a:solidFill>
                            <a:srgbClr val="FFC000"/>
                          </a:solidFill>
                          <a:latin typeface="+mn-lt"/>
                          <a:ea typeface="+mn-ea"/>
                          <a:cs typeface="+mn-cs"/>
                        </a:rPr>
                        <a:t>10. Chant rounds</a:t>
                      </a:r>
                      <a:endParaRPr kumimoji="0" lang="en-US" b="1" i="1" kern="1200" dirty="0">
                        <a:solidFill>
                          <a:srgbClr val="FFC000"/>
                        </a:solidFill>
                        <a:latin typeface="+mn-lt"/>
                        <a:ea typeface="+mn-ea"/>
                        <a:cs typeface="+mn-cs"/>
                      </a:endParaRPr>
                    </a:p>
                  </a:txBody>
                  <a:tcPr>
                    <a:solidFill>
                      <a:srgbClr val="0070C0"/>
                    </a:solidFill>
                  </a:tcPr>
                </a:tc>
              </a:tr>
            </a:tbl>
          </a:graphicData>
        </a:graphic>
      </p:graphicFrame>
    </p:spTree>
    <p:extLst>
      <p:ext uri="{BB962C8B-B14F-4D97-AF65-F5344CB8AC3E}">
        <p14:creationId xmlns:p14="http://schemas.microsoft.com/office/powerpoint/2010/main" val="255085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err="1" smtClean="0">
                <a:solidFill>
                  <a:srgbClr val="7030A0"/>
                </a:solidFill>
                <a:latin typeface="Balaram" pitchFamily="2" charset="0"/>
              </a:rPr>
              <a:t>Brahmanas</a:t>
            </a:r>
            <a:r>
              <a:rPr lang="en-US" dirty="0" smtClean="0">
                <a:solidFill>
                  <a:srgbClr val="7030A0"/>
                </a:solidFill>
                <a:latin typeface="Balaram" pitchFamily="2" charset="0"/>
              </a:rPr>
              <a:t> (intelligent men)</a:t>
            </a:r>
          </a:p>
          <a:p>
            <a:pPr marL="136525" indent="0">
              <a:buNone/>
            </a:pPr>
            <a:r>
              <a:rPr lang="en-US" sz="1800" dirty="0" smtClean="0">
                <a:solidFill>
                  <a:srgbClr val="7030A0"/>
                </a:solidFill>
                <a:latin typeface="Balaram" pitchFamily="2" charset="0"/>
              </a:rPr>
              <a:t>               -  Sense control</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Study of </a:t>
            </a:r>
            <a:r>
              <a:rPr lang="en-US" sz="1800" dirty="0" err="1" smtClean="0">
                <a:solidFill>
                  <a:srgbClr val="7030A0"/>
                </a:solidFill>
                <a:latin typeface="Balaram" pitchFamily="2" charset="0"/>
              </a:rPr>
              <a:t>vedic</a:t>
            </a:r>
            <a:r>
              <a:rPr lang="en-US" sz="1800" dirty="0" smtClean="0">
                <a:solidFill>
                  <a:srgbClr val="7030A0"/>
                </a:solidFill>
                <a:latin typeface="Balaram" pitchFamily="2" charset="0"/>
              </a:rPr>
              <a:t> literature – </a:t>
            </a:r>
            <a:r>
              <a:rPr lang="en-US" sz="1800" dirty="0" err="1" smtClean="0">
                <a:solidFill>
                  <a:srgbClr val="7030A0"/>
                </a:solidFill>
                <a:latin typeface="Balaram" pitchFamily="2" charset="0"/>
              </a:rPr>
              <a:t>esp</a:t>
            </a:r>
            <a:r>
              <a:rPr lang="en-US" sz="1800" dirty="0" smtClean="0">
                <a:solidFill>
                  <a:srgbClr val="7030A0"/>
                </a:solidFill>
                <a:latin typeface="Balaram" pitchFamily="2" charset="0"/>
              </a:rPr>
              <a:t> SB and BG.</a:t>
            </a:r>
          </a:p>
          <a:p>
            <a:r>
              <a:rPr lang="en-US" dirty="0" err="1" smtClean="0">
                <a:solidFill>
                  <a:srgbClr val="7030A0"/>
                </a:solidFill>
                <a:latin typeface="Balaram" pitchFamily="2" charset="0"/>
              </a:rPr>
              <a:t>Ksatriyas</a:t>
            </a:r>
            <a:r>
              <a:rPr lang="en-US" dirty="0" smtClean="0">
                <a:solidFill>
                  <a:srgbClr val="7030A0"/>
                </a:solidFill>
                <a:latin typeface="Balaram" pitchFamily="2" charset="0"/>
              </a:rPr>
              <a:t> (administrative class)</a:t>
            </a:r>
            <a:endParaRPr lang="en-US" dirty="0">
              <a:solidFill>
                <a:srgbClr val="7030A0"/>
              </a:solidFill>
              <a:latin typeface="Balaram" pitchFamily="2" charset="0"/>
            </a:endParaRPr>
          </a:p>
          <a:p>
            <a:pPr marL="136525" indent="0">
              <a:buNone/>
            </a:pPr>
            <a:r>
              <a:rPr lang="en-US" sz="1800" dirty="0" smtClean="0">
                <a:solidFill>
                  <a:srgbClr val="7030A0"/>
                </a:solidFill>
                <a:latin typeface="Balaram" pitchFamily="2" charset="0"/>
              </a:rPr>
              <a:t>               -   Give charity and never receive charity</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Well-versed in </a:t>
            </a:r>
            <a:r>
              <a:rPr lang="en-US" sz="1800" dirty="0" err="1" smtClean="0">
                <a:solidFill>
                  <a:srgbClr val="7030A0"/>
                </a:solidFill>
                <a:latin typeface="Balaram" pitchFamily="2" charset="0"/>
              </a:rPr>
              <a:t>Shastras</a:t>
            </a:r>
            <a:r>
              <a:rPr lang="en-US" sz="1800" dirty="0" smtClean="0">
                <a:solidFill>
                  <a:srgbClr val="7030A0"/>
                </a:solidFill>
                <a:latin typeface="Balaram" pitchFamily="2" charset="0"/>
              </a:rPr>
              <a:t>.</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Never pretend to be non-violent.</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Never return from battle without being hurt.</a:t>
            </a:r>
          </a:p>
          <a:p>
            <a:r>
              <a:rPr lang="en-US" dirty="0" err="1" smtClean="0">
                <a:solidFill>
                  <a:srgbClr val="7030A0"/>
                </a:solidFill>
                <a:latin typeface="Balaram" pitchFamily="2" charset="0"/>
              </a:rPr>
              <a:t>Vaisyas</a:t>
            </a:r>
            <a:r>
              <a:rPr lang="en-US" dirty="0" smtClean="0">
                <a:solidFill>
                  <a:srgbClr val="7030A0"/>
                </a:solidFill>
                <a:latin typeface="Balaram" pitchFamily="2" charset="0"/>
              </a:rPr>
              <a:t> (mercantile community)</a:t>
            </a:r>
          </a:p>
          <a:p>
            <a:pPr marL="136525" indent="0">
              <a:buNone/>
            </a:pPr>
            <a:r>
              <a:rPr lang="en-US" sz="1800" dirty="0" smtClean="0">
                <a:solidFill>
                  <a:srgbClr val="7030A0"/>
                </a:solidFill>
                <a:latin typeface="Balaram" pitchFamily="2" charset="0"/>
              </a:rPr>
              <a:t>               -   Cow protection </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Agriculture and distribution of foodstuff.</a:t>
            </a:r>
            <a:endParaRPr lang="en-US" sz="1800" dirty="0">
              <a:solidFill>
                <a:srgbClr val="7030A0"/>
              </a:solidFill>
              <a:latin typeface="Balaram" pitchFamily="2" charset="0"/>
            </a:endParaRPr>
          </a:p>
          <a:p>
            <a:pPr marL="136525" indent="0">
              <a:buNone/>
            </a:pPr>
            <a:r>
              <a:rPr lang="en-US" sz="1800" dirty="0">
                <a:solidFill>
                  <a:srgbClr val="7030A0"/>
                </a:solidFill>
                <a:latin typeface="Balaram" pitchFamily="2" charset="0"/>
              </a:rPr>
              <a:t>               -   </a:t>
            </a:r>
            <a:r>
              <a:rPr lang="en-US" sz="1800" dirty="0" smtClean="0">
                <a:solidFill>
                  <a:srgbClr val="7030A0"/>
                </a:solidFill>
                <a:latin typeface="Balaram" pitchFamily="2" charset="0"/>
              </a:rPr>
              <a:t>Charity</a:t>
            </a:r>
          </a:p>
          <a:p>
            <a:r>
              <a:rPr lang="en-US" dirty="0" err="1">
                <a:solidFill>
                  <a:srgbClr val="7030A0"/>
                </a:solidFill>
                <a:latin typeface="Balaram" pitchFamily="2" charset="0"/>
              </a:rPr>
              <a:t>Sudras</a:t>
            </a:r>
            <a:endParaRPr lang="en-US" dirty="0">
              <a:solidFill>
                <a:srgbClr val="7030A0"/>
              </a:solidFill>
              <a:latin typeface="Balaram" pitchFamily="2" charset="0"/>
            </a:endParaRPr>
          </a:p>
          <a:p>
            <a:pPr marL="136525" indent="0">
              <a:buNone/>
            </a:pPr>
            <a:r>
              <a:rPr lang="en-US" sz="1800" dirty="0">
                <a:solidFill>
                  <a:srgbClr val="7030A0"/>
                </a:solidFill>
                <a:latin typeface="Balaram" pitchFamily="2" charset="0"/>
              </a:rPr>
              <a:t>               -   </a:t>
            </a:r>
            <a:r>
              <a:rPr lang="en-US" sz="1800" dirty="0" smtClean="0">
                <a:solidFill>
                  <a:srgbClr val="7030A0"/>
                </a:solidFill>
                <a:latin typeface="Balaram" pitchFamily="2" charset="0"/>
              </a:rPr>
              <a:t>Render service to 3 higher castes</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Should not bank money</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Should not leave one’s master.</a:t>
            </a:r>
            <a:endParaRPr lang="en-US" sz="1800" dirty="0">
              <a:solidFill>
                <a:srgbClr val="7030A0"/>
              </a:solidFill>
              <a:latin typeface="Balaram" pitchFamily="2" charset="0"/>
            </a:endParaRPr>
          </a:p>
          <a:p>
            <a:endParaRPr lang="en-US" dirty="0">
              <a:solidFill>
                <a:srgbClr val="7030A0"/>
              </a:solidFill>
              <a:latin typeface="Balaram" pitchFamily="2" charset="0"/>
            </a:endParaRPr>
          </a:p>
          <a:p>
            <a:pPr marL="136525" indent="0">
              <a:buNone/>
            </a:pPr>
            <a:endParaRPr lang="en-US" dirty="0" smtClean="0">
              <a:solidFill>
                <a:srgbClr val="7030A0"/>
              </a:solidFill>
              <a:latin typeface="Balaram" pitchFamily="2" charset="0"/>
            </a:endParaRPr>
          </a:p>
        </p:txBody>
      </p:sp>
      <p:sp>
        <p:nvSpPr>
          <p:cNvPr id="6" name="Content Placeholder 2"/>
          <p:cNvSpPr txBox="1">
            <a:spLocks/>
          </p:cNvSpPr>
          <p:nvPr/>
        </p:nvSpPr>
        <p:spPr bwMode="auto">
          <a:xfrm>
            <a:off x="228600" y="76200"/>
            <a:ext cx="8610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1.9.26 – Duties of the four castes</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Tree>
    <p:extLst>
      <p:ext uri="{BB962C8B-B14F-4D97-AF65-F5344CB8AC3E}">
        <p14:creationId xmlns:p14="http://schemas.microsoft.com/office/powerpoint/2010/main" val="100052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228600" y="76200"/>
            <a:ext cx="8610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1.9.26 – Duties of the four </a:t>
            </a:r>
            <a:r>
              <a:rPr lang="en-US" sz="36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ashramas</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3" name="Rectangle 2"/>
          <p:cNvSpPr/>
          <p:nvPr/>
        </p:nvSpPr>
        <p:spPr>
          <a:xfrm>
            <a:off x="3200400" y="953869"/>
            <a:ext cx="1981200" cy="685800"/>
          </a:xfrm>
          <a:prstGeom prst="rect">
            <a:avLst/>
          </a:prstGeom>
          <a:solidFill>
            <a:srgbClr val="5848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Brahmacarya</a:t>
            </a:r>
            <a:endParaRPr lang="en-US" sz="2000" dirty="0"/>
          </a:p>
        </p:txBody>
      </p:sp>
      <p:sp>
        <p:nvSpPr>
          <p:cNvPr id="9" name="Rectangle 8"/>
          <p:cNvSpPr/>
          <p:nvPr/>
        </p:nvSpPr>
        <p:spPr>
          <a:xfrm>
            <a:off x="1349829" y="2735498"/>
            <a:ext cx="1981200" cy="685800"/>
          </a:xfrm>
          <a:prstGeom prst="rect">
            <a:avLst/>
          </a:prstGeom>
          <a:solidFill>
            <a:srgbClr val="5848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Grhastha</a:t>
            </a:r>
            <a:endParaRPr lang="en-US" sz="2000" dirty="0"/>
          </a:p>
        </p:txBody>
      </p:sp>
      <p:sp>
        <p:nvSpPr>
          <p:cNvPr id="10" name="Rectangle 9"/>
          <p:cNvSpPr/>
          <p:nvPr/>
        </p:nvSpPr>
        <p:spPr>
          <a:xfrm>
            <a:off x="5486400" y="2706469"/>
            <a:ext cx="1981200" cy="685800"/>
          </a:xfrm>
          <a:prstGeom prst="rect">
            <a:avLst/>
          </a:prstGeom>
          <a:solidFill>
            <a:srgbClr val="5848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Sanyasa</a:t>
            </a:r>
            <a:r>
              <a:rPr lang="en-US" sz="2000" dirty="0" smtClean="0"/>
              <a:t> </a:t>
            </a:r>
            <a:endParaRPr lang="en-US" sz="2000" dirty="0"/>
          </a:p>
        </p:txBody>
      </p:sp>
      <p:sp>
        <p:nvSpPr>
          <p:cNvPr id="5" name="Rectangle 4"/>
          <p:cNvSpPr/>
          <p:nvPr/>
        </p:nvSpPr>
        <p:spPr>
          <a:xfrm>
            <a:off x="5257800" y="801469"/>
            <a:ext cx="3175869" cy="923330"/>
          </a:xfrm>
          <a:prstGeom prst="rect">
            <a:avLst/>
          </a:prstGeom>
        </p:spPr>
        <p:txBody>
          <a:bodyPr wrap="none">
            <a:spAutoFit/>
          </a:bodyPr>
          <a:lstStyle/>
          <a:p>
            <a:pPr marL="422275" indent="-285750">
              <a:buFontTx/>
              <a:buChar char="-"/>
            </a:pPr>
            <a:r>
              <a:rPr lang="en-US" dirty="0" smtClean="0">
                <a:solidFill>
                  <a:srgbClr val="7030A0"/>
                </a:solidFill>
                <a:latin typeface="Balaram" pitchFamily="2" charset="0"/>
              </a:rPr>
              <a:t>Training ground</a:t>
            </a:r>
          </a:p>
          <a:p>
            <a:pPr marL="422275" indent="-285750">
              <a:buFontTx/>
              <a:buChar char="-"/>
            </a:pPr>
            <a:r>
              <a:rPr lang="en-US" dirty="0" smtClean="0">
                <a:solidFill>
                  <a:srgbClr val="7030A0"/>
                </a:solidFill>
                <a:latin typeface="Balaram" pitchFamily="2" charset="0"/>
              </a:rPr>
              <a:t>Perform sacrifices</a:t>
            </a:r>
          </a:p>
          <a:p>
            <a:pPr marL="422275" indent="-285750">
              <a:buFontTx/>
              <a:buChar char="-"/>
            </a:pPr>
            <a:r>
              <a:rPr lang="en-US" dirty="0" smtClean="0">
                <a:solidFill>
                  <a:srgbClr val="7030A0"/>
                </a:solidFill>
                <a:latin typeface="Balaram" pitchFamily="2" charset="0"/>
              </a:rPr>
              <a:t>Servants of other </a:t>
            </a:r>
            <a:r>
              <a:rPr lang="en-US" dirty="0" err="1" smtClean="0">
                <a:solidFill>
                  <a:srgbClr val="7030A0"/>
                </a:solidFill>
                <a:latin typeface="Balaram" pitchFamily="2" charset="0"/>
              </a:rPr>
              <a:t>ashramas</a:t>
            </a:r>
            <a:endParaRPr lang="en-US" dirty="0" smtClean="0">
              <a:solidFill>
                <a:srgbClr val="7030A0"/>
              </a:solidFill>
              <a:latin typeface="Balaram" pitchFamily="2" charset="0"/>
            </a:endParaRPr>
          </a:p>
        </p:txBody>
      </p:sp>
      <p:sp>
        <p:nvSpPr>
          <p:cNvPr id="11" name="Rectangle 10"/>
          <p:cNvSpPr/>
          <p:nvPr/>
        </p:nvSpPr>
        <p:spPr>
          <a:xfrm>
            <a:off x="1267890" y="3429000"/>
            <a:ext cx="3304110" cy="923330"/>
          </a:xfrm>
          <a:prstGeom prst="rect">
            <a:avLst/>
          </a:prstGeom>
        </p:spPr>
        <p:txBody>
          <a:bodyPr wrap="none">
            <a:spAutoFit/>
          </a:bodyPr>
          <a:lstStyle/>
          <a:p>
            <a:pPr marL="422275" indent="-285750">
              <a:buFontTx/>
              <a:buChar char="-"/>
            </a:pPr>
            <a:r>
              <a:rPr lang="en-US" dirty="0" smtClean="0">
                <a:solidFill>
                  <a:srgbClr val="7030A0"/>
                </a:solidFill>
                <a:latin typeface="Balaram" pitchFamily="2" charset="0"/>
              </a:rPr>
              <a:t>Give charity</a:t>
            </a:r>
          </a:p>
          <a:p>
            <a:pPr marL="422275" indent="-285750">
              <a:buFontTx/>
              <a:buChar char="-"/>
            </a:pPr>
            <a:r>
              <a:rPr lang="en-US" dirty="0" smtClean="0">
                <a:solidFill>
                  <a:srgbClr val="7030A0"/>
                </a:solidFill>
                <a:latin typeface="Balaram" pitchFamily="2" charset="0"/>
              </a:rPr>
              <a:t>Family life with detachment</a:t>
            </a:r>
          </a:p>
          <a:p>
            <a:pPr marL="422275" indent="-285750">
              <a:buFontTx/>
              <a:buChar char="-"/>
            </a:pPr>
            <a:r>
              <a:rPr lang="en-US" dirty="0" smtClean="0">
                <a:solidFill>
                  <a:srgbClr val="7030A0"/>
                </a:solidFill>
                <a:latin typeface="Balaram" pitchFamily="2" charset="0"/>
              </a:rPr>
              <a:t>Support other </a:t>
            </a:r>
            <a:r>
              <a:rPr lang="en-US" dirty="0" err="1" smtClean="0">
                <a:solidFill>
                  <a:srgbClr val="7030A0"/>
                </a:solidFill>
                <a:latin typeface="Balaram" pitchFamily="2" charset="0"/>
              </a:rPr>
              <a:t>ashramas</a:t>
            </a:r>
            <a:endParaRPr lang="en-US" dirty="0" smtClean="0">
              <a:solidFill>
                <a:srgbClr val="7030A0"/>
              </a:solidFill>
              <a:latin typeface="Balaram" pitchFamily="2" charset="0"/>
            </a:endParaRPr>
          </a:p>
        </p:txBody>
      </p:sp>
      <p:sp>
        <p:nvSpPr>
          <p:cNvPr id="12" name="Rectangle 11"/>
          <p:cNvSpPr/>
          <p:nvPr/>
        </p:nvSpPr>
        <p:spPr>
          <a:xfrm>
            <a:off x="5483794" y="3392269"/>
            <a:ext cx="3355406" cy="923330"/>
          </a:xfrm>
          <a:prstGeom prst="rect">
            <a:avLst/>
          </a:prstGeom>
        </p:spPr>
        <p:txBody>
          <a:bodyPr wrap="none">
            <a:spAutoFit/>
          </a:bodyPr>
          <a:lstStyle/>
          <a:p>
            <a:pPr marL="422275" indent="-285750">
              <a:buFontTx/>
              <a:buChar char="-"/>
            </a:pPr>
            <a:r>
              <a:rPr lang="en-US" dirty="0" smtClean="0">
                <a:solidFill>
                  <a:srgbClr val="7030A0"/>
                </a:solidFill>
                <a:latin typeface="Balaram" pitchFamily="2" charset="0"/>
              </a:rPr>
              <a:t>Live on charity only</a:t>
            </a:r>
          </a:p>
          <a:p>
            <a:pPr marL="422275" indent="-285750">
              <a:buFontTx/>
              <a:buChar char="-"/>
            </a:pPr>
            <a:r>
              <a:rPr lang="en-US" dirty="0" smtClean="0">
                <a:solidFill>
                  <a:srgbClr val="7030A0"/>
                </a:solidFill>
                <a:latin typeface="Balaram" pitchFamily="2" charset="0"/>
              </a:rPr>
              <a:t>Keep body and soul together</a:t>
            </a:r>
          </a:p>
          <a:p>
            <a:pPr marL="422275" indent="-285750">
              <a:buFontTx/>
              <a:buChar char="-"/>
            </a:pPr>
            <a:r>
              <a:rPr lang="en-US" dirty="0" smtClean="0">
                <a:solidFill>
                  <a:srgbClr val="7030A0"/>
                </a:solidFill>
                <a:latin typeface="Balaram" pitchFamily="2" charset="0"/>
              </a:rPr>
              <a:t>Penances and austerities</a:t>
            </a:r>
          </a:p>
        </p:txBody>
      </p:sp>
      <p:sp>
        <p:nvSpPr>
          <p:cNvPr id="14" name="TextBox 13"/>
          <p:cNvSpPr txBox="1">
            <a:spLocks noChangeArrowheads="1"/>
          </p:cNvSpPr>
          <p:nvPr/>
        </p:nvSpPr>
        <p:spPr bwMode="auto">
          <a:xfrm>
            <a:off x="152400" y="4397276"/>
            <a:ext cx="8839200" cy="2308324"/>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“The </a:t>
            </a:r>
            <a:r>
              <a:rPr lang="en-US" sz="2400" dirty="0" err="1">
                <a:solidFill>
                  <a:schemeClr val="bg1"/>
                </a:solidFill>
                <a:latin typeface="Balaram" pitchFamily="2" charset="0"/>
              </a:rPr>
              <a:t>varëas</a:t>
            </a:r>
            <a:r>
              <a:rPr lang="en-US" sz="2400" dirty="0">
                <a:solidFill>
                  <a:schemeClr val="bg1"/>
                </a:solidFill>
                <a:latin typeface="Balaram" pitchFamily="2" charset="0"/>
              </a:rPr>
              <a:t> are, so to speak, classifications of different occupations, and </a:t>
            </a:r>
            <a:r>
              <a:rPr lang="en-US" sz="2400" dirty="0" err="1">
                <a:solidFill>
                  <a:schemeClr val="bg1"/>
                </a:solidFill>
                <a:latin typeface="Balaram" pitchFamily="2" charset="0"/>
              </a:rPr>
              <a:t>äçrama</a:t>
            </a:r>
            <a:r>
              <a:rPr lang="en-US" sz="2400" dirty="0">
                <a:solidFill>
                  <a:schemeClr val="bg1"/>
                </a:solidFill>
                <a:latin typeface="Balaram" pitchFamily="2" charset="0"/>
              </a:rPr>
              <a:t>-dharma is gradual progress on the path of self-realization. Both are interrelated, and one is dependent on the other. The main purpose of </a:t>
            </a:r>
            <a:r>
              <a:rPr lang="en-US" sz="2400" dirty="0" err="1">
                <a:solidFill>
                  <a:schemeClr val="bg1"/>
                </a:solidFill>
                <a:latin typeface="Balaram" pitchFamily="2" charset="0"/>
              </a:rPr>
              <a:t>äçrama</a:t>
            </a:r>
            <a:r>
              <a:rPr lang="en-US" sz="2400" dirty="0">
                <a:solidFill>
                  <a:schemeClr val="bg1"/>
                </a:solidFill>
                <a:latin typeface="Balaram" pitchFamily="2" charset="0"/>
              </a:rPr>
              <a:t>-dharma is to awaken knowledge and </a:t>
            </a:r>
            <a:r>
              <a:rPr lang="en-US" sz="2400" dirty="0" err="1">
                <a:solidFill>
                  <a:schemeClr val="bg1"/>
                </a:solidFill>
                <a:latin typeface="Balaram" pitchFamily="2" charset="0"/>
              </a:rPr>
              <a:t>detachment</a:t>
            </a:r>
            <a:r>
              <a:rPr lang="en-US" sz="2400" dirty="0" err="1" smtClean="0">
                <a:solidFill>
                  <a:schemeClr val="bg1"/>
                </a:solidFill>
                <a:latin typeface="Balaram" pitchFamily="2" charset="0"/>
              </a:rPr>
              <a:t>..The</a:t>
            </a:r>
            <a:r>
              <a:rPr lang="en-US" sz="2400" dirty="0" smtClean="0">
                <a:solidFill>
                  <a:schemeClr val="bg1"/>
                </a:solidFill>
                <a:latin typeface="Balaram" pitchFamily="2" charset="0"/>
              </a:rPr>
              <a:t> </a:t>
            </a:r>
            <a:r>
              <a:rPr lang="en-US" sz="2400" dirty="0">
                <a:solidFill>
                  <a:schemeClr val="bg1"/>
                </a:solidFill>
                <a:latin typeface="Balaram" pitchFamily="2" charset="0"/>
              </a:rPr>
              <a:t>whole system of </a:t>
            </a:r>
            <a:r>
              <a:rPr lang="en-US" sz="2400" dirty="0" err="1">
                <a:solidFill>
                  <a:schemeClr val="bg1"/>
                </a:solidFill>
                <a:latin typeface="Balaram" pitchFamily="2" charset="0"/>
              </a:rPr>
              <a:t>äçrama</a:t>
            </a:r>
            <a:r>
              <a:rPr lang="en-US" sz="2400" dirty="0">
                <a:solidFill>
                  <a:schemeClr val="bg1"/>
                </a:solidFill>
                <a:latin typeface="Balaram" pitchFamily="2" charset="0"/>
              </a:rPr>
              <a:t>-dharma is a means to detachment.”</a:t>
            </a:r>
            <a:endParaRPr lang="en-US" sz="2400" b="1" dirty="0">
              <a:solidFill>
                <a:schemeClr val="bg1"/>
              </a:solidFill>
              <a:latin typeface="Balaram" pitchFamily="2" charset="0"/>
            </a:endParaRPr>
          </a:p>
        </p:txBody>
      </p:sp>
      <p:cxnSp>
        <p:nvCxnSpPr>
          <p:cNvPr id="16" name="Straight Arrow Connector 15"/>
          <p:cNvCxnSpPr>
            <a:stCxn id="3" idx="2"/>
            <a:endCxn id="9" idx="0"/>
          </p:cNvCxnSpPr>
          <p:nvPr/>
        </p:nvCxnSpPr>
        <p:spPr>
          <a:xfrm flipH="1">
            <a:off x="2340429" y="1639669"/>
            <a:ext cx="1850571" cy="109582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 idx="2"/>
            <a:endCxn id="10" idx="0"/>
          </p:cNvCxnSpPr>
          <p:nvPr/>
        </p:nvCxnSpPr>
        <p:spPr>
          <a:xfrm>
            <a:off x="4191000" y="1639669"/>
            <a:ext cx="2286000" cy="1066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9689179">
            <a:off x="2395022" y="1960332"/>
            <a:ext cx="1095172" cy="369332"/>
          </a:xfrm>
          <a:prstGeom prst="rect">
            <a:avLst/>
          </a:prstGeom>
          <a:noFill/>
        </p:spPr>
        <p:txBody>
          <a:bodyPr wrap="none" rtlCol="0">
            <a:spAutoFit/>
          </a:bodyPr>
          <a:lstStyle/>
          <a:p>
            <a:r>
              <a:rPr lang="en-US" dirty="0" smtClean="0">
                <a:solidFill>
                  <a:schemeClr val="bg1"/>
                </a:solidFill>
              </a:rPr>
              <a:t>Attached</a:t>
            </a:r>
            <a:endParaRPr lang="en-US" dirty="0">
              <a:solidFill>
                <a:schemeClr val="bg1"/>
              </a:solidFill>
            </a:endParaRPr>
          </a:p>
        </p:txBody>
      </p:sp>
      <p:sp>
        <p:nvSpPr>
          <p:cNvPr id="23" name="TextBox 22"/>
          <p:cNvSpPr txBox="1"/>
          <p:nvPr/>
        </p:nvSpPr>
        <p:spPr>
          <a:xfrm rot="1440833">
            <a:off x="5206027" y="1975118"/>
            <a:ext cx="1172116" cy="369332"/>
          </a:xfrm>
          <a:prstGeom prst="rect">
            <a:avLst/>
          </a:prstGeom>
          <a:noFill/>
        </p:spPr>
        <p:txBody>
          <a:bodyPr wrap="none" rtlCol="0">
            <a:spAutoFit/>
          </a:bodyPr>
          <a:lstStyle/>
          <a:p>
            <a:r>
              <a:rPr lang="en-US" dirty="0" smtClean="0">
                <a:solidFill>
                  <a:schemeClr val="bg1"/>
                </a:solidFill>
              </a:rPr>
              <a:t>Detached</a:t>
            </a:r>
            <a:endParaRPr lang="en-US" dirty="0">
              <a:solidFill>
                <a:schemeClr val="bg1"/>
              </a:solidFill>
            </a:endParaRPr>
          </a:p>
        </p:txBody>
      </p:sp>
    </p:spTree>
    <p:extLst>
      <p:ext uri="{BB962C8B-B14F-4D97-AF65-F5344CB8AC3E}">
        <p14:creationId xmlns:p14="http://schemas.microsoft.com/office/powerpoint/2010/main" val="217827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5" grpId="0"/>
      <p:bldP spid="11" grpId="0"/>
      <p:bldP spid="12" grpId="0"/>
      <p:bldP spid="14" grpId="0" animBg="1"/>
      <p:bldP spid="2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534400" cy="35052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1.9.27</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däna-dharmän räja-dharmän</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mokña-dharmän vibhägaçaù</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stré-dharmän bhagavad-dharmän</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samäsa-vyäsa-yogataù</a:t>
            </a:r>
            <a:endParaRPr lang="en-US" dirty="0"/>
          </a:p>
        </p:txBody>
      </p:sp>
      <p:sp>
        <p:nvSpPr>
          <p:cNvPr id="4" name="Content Placeholder 2"/>
          <p:cNvSpPr txBox="1">
            <a:spLocks/>
          </p:cNvSpPr>
          <p:nvPr/>
        </p:nvSpPr>
        <p:spPr bwMode="auto">
          <a:xfrm>
            <a:off x="228600" y="3810000"/>
            <a:ext cx="86868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He then explained, by divisions, acts of charity, </a:t>
            </a:r>
            <a:r>
              <a:rPr lang="en-US" b="1" i="1" dirty="0" smtClean="0">
                <a:solidFill>
                  <a:srgbClr val="7030A0"/>
                </a:solidFill>
                <a:latin typeface="Balaram" pitchFamily="2" charset="0"/>
              </a:rPr>
              <a:t>the</a:t>
            </a:r>
          </a:p>
          <a:p>
            <a:pPr>
              <a:buNone/>
            </a:pPr>
            <a:r>
              <a:rPr lang="en-US" b="1" i="1" dirty="0" smtClean="0">
                <a:solidFill>
                  <a:srgbClr val="7030A0"/>
                </a:solidFill>
                <a:latin typeface="Balaram" pitchFamily="2" charset="0"/>
              </a:rPr>
              <a:t>pragmatic </a:t>
            </a:r>
            <a:r>
              <a:rPr lang="en-US" b="1" i="1" dirty="0">
                <a:solidFill>
                  <a:srgbClr val="7030A0"/>
                </a:solidFill>
                <a:latin typeface="Balaram" pitchFamily="2" charset="0"/>
              </a:rPr>
              <a:t>activities of a king and activities for salvation</a:t>
            </a:r>
            <a:r>
              <a:rPr lang="en-US" b="1" i="1" dirty="0" smtClean="0">
                <a:solidFill>
                  <a:srgbClr val="7030A0"/>
                </a:solidFill>
                <a:latin typeface="Balaram" pitchFamily="2" charset="0"/>
              </a:rPr>
              <a:t>.</a:t>
            </a:r>
          </a:p>
          <a:p>
            <a:pPr>
              <a:buNone/>
            </a:pPr>
            <a:r>
              <a:rPr lang="en-US" b="1" i="1" dirty="0" smtClean="0">
                <a:solidFill>
                  <a:srgbClr val="7030A0"/>
                </a:solidFill>
                <a:latin typeface="Balaram" pitchFamily="2" charset="0"/>
              </a:rPr>
              <a:t>Then </a:t>
            </a:r>
            <a:r>
              <a:rPr lang="en-US" b="1" i="1" dirty="0">
                <a:solidFill>
                  <a:srgbClr val="7030A0"/>
                </a:solidFill>
                <a:latin typeface="Balaram" pitchFamily="2" charset="0"/>
              </a:rPr>
              <a:t>he described the duties of women and devotees,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both </a:t>
            </a:r>
            <a:r>
              <a:rPr lang="en-US" b="1" i="1" dirty="0">
                <a:solidFill>
                  <a:srgbClr val="7030A0"/>
                </a:solidFill>
                <a:latin typeface="Balaram" pitchFamily="2" charset="0"/>
              </a:rPr>
              <a:t>briefly and extensively.</a:t>
            </a:r>
            <a:endParaRPr lang="en-US" dirty="0" smtClean="0"/>
          </a:p>
        </p:txBody>
      </p:sp>
    </p:spTree>
    <p:extLst>
      <p:ext uri="{BB962C8B-B14F-4D97-AF65-F5344CB8AC3E}">
        <p14:creationId xmlns:p14="http://schemas.microsoft.com/office/powerpoint/2010/main" val="2932625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28600" y="838200"/>
            <a:ext cx="8686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Acts of charity</a:t>
            </a:r>
          </a:p>
          <a:p>
            <a:pPr marL="136525" indent="0">
              <a:buNone/>
            </a:pPr>
            <a:r>
              <a:rPr lang="en-US" sz="1800" dirty="0" smtClean="0">
                <a:solidFill>
                  <a:srgbClr val="7030A0"/>
                </a:solidFill>
                <a:latin typeface="Balaram" pitchFamily="2" charset="0"/>
              </a:rPr>
              <a:t>            -  50% of income in service of the Lord</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Result: Purification &amp; Eligibility for transcendental loving service.</a:t>
            </a:r>
            <a:endParaRPr lang="en-US" dirty="0">
              <a:solidFill>
                <a:srgbClr val="7030A0"/>
              </a:solidFill>
              <a:latin typeface="Balaram" pitchFamily="2" charset="0"/>
            </a:endParaRPr>
          </a:p>
          <a:p>
            <a:r>
              <a:rPr lang="en-US" dirty="0" smtClean="0">
                <a:solidFill>
                  <a:srgbClr val="7030A0"/>
                </a:solidFill>
                <a:latin typeface="Balaram" pitchFamily="2" charset="0"/>
              </a:rPr>
              <a:t>Duties of a King</a:t>
            </a:r>
            <a:endParaRPr lang="en-US" dirty="0">
              <a:solidFill>
                <a:srgbClr val="7030A0"/>
              </a:solidFill>
              <a:latin typeface="Balaram" pitchFamily="2" charset="0"/>
            </a:endParaRPr>
          </a:p>
          <a:p>
            <a:pPr marL="136525" indent="0">
              <a:buNone/>
            </a:pPr>
            <a:r>
              <a:rPr lang="en-US" sz="1800" dirty="0" smtClean="0">
                <a:solidFill>
                  <a:srgbClr val="7030A0"/>
                </a:solidFill>
                <a:latin typeface="Balaram" pitchFamily="2" charset="0"/>
              </a:rPr>
              <a:t>            -   </a:t>
            </a:r>
            <a:r>
              <a:rPr lang="en-US" sz="1800" b="1" dirty="0" smtClean="0">
                <a:solidFill>
                  <a:srgbClr val="7030A0"/>
                </a:solidFill>
                <a:latin typeface="Balaram" pitchFamily="2" charset="0"/>
              </a:rPr>
              <a:t>Lead subjects toward salvation</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Trained to become munificent.</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Alert to kill thieves and dacoits</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Not lazy and sensuous</a:t>
            </a:r>
          </a:p>
          <a:p>
            <a:pPr marL="136525" indent="0">
              <a:buNone/>
            </a:pPr>
            <a:r>
              <a:rPr lang="en-US" sz="1800" dirty="0" smtClean="0">
                <a:solidFill>
                  <a:srgbClr val="7030A0"/>
                </a:solidFill>
                <a:latin typeface="Balaram" pitchFamily="2" charset="0"/>
              </a:rPr>
              <a:t>            -   Special protection to illiterates, </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helpless &amp; widows of the state.</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a:t>
            </a:r>
            <a:r>
              <a:rPr lang="en-US" sz="1800" dirty="0">
                <a:solidFill>
                  <a:srgbClr val="7030A0"/>
                </a:solidFill>
                <a:latin typeface="Balaram" pitchFamily="2" charset="0"/>
              </a:rPr>
              <a:t>Reserved energy is properly utilized</a:t>
            </a:r>
            <a:r>
              <a:rPr lang="en-US" sz="1800" dirty="0" smtClean="0">
                <a:solidFill>
                  <a:srgbClr val="7030A0"/>
                </a:solidFill>
                <a:latin typeface="Balaram" pitchFamily="2" charset="0"/>
              </a:rPr>
              <a:t>.</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Defense measures to protect against attacks.</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Has right to take ¼ of the citizen’s property.</a:t>
            </a:r>
            <a:endParaRPr lang="en-US" sz="1800" dirty="0">
              <a:solidFill>
                <a:srgbClr val="7030A0"/>
              </a:solidFill>
              <a:latin typeface="Balaram" pitchFamily="2" charset="0"/>
            </a:endParaRPr>
          </a:p>
          <a:p>
            <a:endParaRPr lang="en-US" dirty="0">
              <a:solidFill>
                <a:srgbClr val="7030A0"/>
              </a:solidFill>
              <a:latin typeface="Balaram" pitchFamily="2" charset="0"/>
            </a:endParaRPr>
          </a:p>
          <a:p>
            <a:pPr marL="136525" indent="0">
              <a:buNone/>
            </a:pPr>
            <a:endParaRPr lang="en-US" dirty="0" smtClean="0">
              <a:solidFill>
                <a:srgbClr val="7030A0"/>
              </a:solidFill>
              <a:latin typeface="Balaram" pitchFamily="2" charset="0"/>
            </a:endParaRPr>
          </a:p>
        </p:txBody>
      </p:sp>
      <p:sp>
        <p:nvSpPr>
          <p:cNvPr id="6" name="Content Placeholder 2"/>
          <p:cNvSpPr txBox="1">
            <a:spLocks/>
          </p:cNvSpPr>
          <p:nvPr/>
        </p:nvSpPr>
        <p:spPr bwMode="auto">
          <a:xfrm>
            <a:off x="152400" y="76200"/>
            <a:ext cx="8839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1.9.27 – Acts of charity &amp; Duties of a King</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pic>
        <p:nvPicPr>
          <p:cNvPr id="2050" name="Picture 2" descr="C:\Users\pranathv\Pictures\rantideva_159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83081"/>
            <a:ext cx="2895600" cy="376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8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28600" y="762000"/>
            <a:ext cx="86868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endParaRPr lang="en-US" dirty="0" smtClean="0">
              <a:solidFill>
                <a:srgbClr val="7030A0"/>
              </a:solidFill>
              <a:latin typeface="Balaram" pitchFamily="2" charset="0"/>
            </a:endParaRPr>
          </a:p>
          <a:p>
            <a:pPr marL="136525" indent="0">
              <a:buNone/>
            </a:pPr>
            <a:endParaRPr lang="en-US" sz="1800" dirty="0">
              <a:solidFill>
                <a:srgbClr val="7030A0"/>
              </a:solidFill>
              <a:latin typeface="Balaram" pitchFamily="2" charset="0"/>
            </a:endParaRPr>
          </a:p>
          <a:p>
            <a:pPr marL="136525" indent="0">
              <a:buNone/>
            </a:pPr>
            <a:endParaRPr lang="en-US" sz="1800" dirty="0" smtClean="0">
              <a:solidFill>
                <a:srgbClr val="7030A0"/>
              </a:solidFill>
              <a:latin typeface="Balaram" pitchFamily="2" charset="0"/>
            </a:endParaRPr>
          </a:p>
          <a:p>
            <a:pPr marL="136525" indent="0">
              <a:buNone/>
            </a:pPr>
            <a:endParaRPr lang="en-US" sz="1800" dirty="0">
              <a:solidFill>
                <a:srgbClr val="7030A0"/>
              </a:solidFill>
              <a:latin typeface="Balaram" pitchFamily="2" charset="0"/>
            </a:endParaRPr>
          </a:p>
          <a:p>
            <a:pPr marL="136525" indent="0">
              <a:buNone/>
            </a:pPr>
            <a:endParaRPr lang="en-US" dirty="0" smtClean="0">
              <a:solidFill>
                <a:srgbClr val="7030A0"/>
              </a:solidFill>
              <a:latin typeface="Balaram" pitchFamily="2" charset="0"/>
            </a:endParaRPr>
          </a:p>
          <a:p>
            <a:endParaRPr lang="en-US" dirty="0">
              <a:solidFill>
                <a:srgbClr val="7030A0"/>
              </a:solidFill>
              <a:latin typeface="Balaram" pitchFamily="2" charset="0"/>
            </a:endParaRPr>
          </a:p>
          <a:p>
            <a:endParaRPr lang="en-US" dirty="0" smtClean="0">
              <a:solidFill>
                <a:srgbClr val="7030A0"/>
              </a:solidFill>
              <a:latin typeface="Balaram" pitchFamily="2" charset="0"/>
            </a:endParaRPr>
          </a:p>
          <a:p>
            <a:endParaRPr lang="en-US" dirty="0">
              <a:solidFill>
                <a:srgbClr val="7030A0"/>
              </a:solidFill>
              <a:latin typeface="Balaram" pitchFamily="2" charset="0"/>
            </a:endParaRPr>
          </a:p>
          <a:p>
            <a:endParaRPr lang="en-US" dirty="0" smtClean="0">
              <a:solidFill>
                <a:srgbClr val="7030A0"/>
              </a:solidFill>
              <a:latin typeface="Balaram" pitchFamily="2" charset="0"/>
            </a:endParaRPr>
          </a:p>
          <a:p>
            <a:endParaRPr lang="en-US" dirty="0">
              <a:solidFill>
                <a:srgbClr val="7030A0"/>
              </a:solidFill>
              <a:latin typeface="Balaram" pitchFamily="2" charset="0"/>
            </a:endParaRPr>
          </a:p>
          <a:p>
            <a:pPr marL="136525" indent="0">
              <a:buNone/>
            </a:pPr>
            <a:endParaRPr lang="en-US" dirty="0" smtClean="0">
              <a:solidFill>
                <a:srgbClr val="7030A0"/>
              </a:solidFill>
              <a:latin typeface="Balaram" pitchFamily="2" charset="0"/>
            </a:endParaRPr>
          </a:p>
        </p:txBody>
      </p:sp>
      <p:sp>
        <p:nvSpPr>
          <p:cNvPr id="6" name="Content Placeholder 2"/>
          <p:cNvSpPr txBox="1">
            <a:spLocks/>
          </p:cNvSpPr>
          <p:nvPr/>
        </p:nvSpPr>
        <p:spPr bwMode="auto">
          <a:xfrm>
            <a:off x="1981200" y="76200"/>
            <a:ext cx="5257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sz="34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1.9.27 – Acts of salvation</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2381092392"/>
              </p:ext>
            </p:extLst>
          </p:nvPr>
        </p:nvGraphicFramePr>
        <p:xfrm>
          <a:off x="1219200" y="914400"/>
          <a:ext cx="6705600" cy="5638800"/>
        </p:xfrm>
        <a:graphic>
          <a:graphicData uri="http://schemas.openxmlformats.org/drawingml/2006/table">
            <a:tbl>
              <a:tblPr firstRow="1" bandRow="1">
                <a:tableStyleId>{5C22544A-7EE6-4342-B048-85BDC9FD1C3A}</a:tableStyleId>
              </a:tblPr>
              <a:tblGrid>
                <a:gridCol w="3352800"/>
                <a:gridCol w="3352800"/>
              </a:tblGrid>
              <a:tr h="447040">
                <a:tc>
                  <a:txBody>
                    <a:bodyPr/>
                    <a:lstStyle/>
                    <a:p>
                      <a:pPr algn="ctr"/>
                      <a:r>
                        <a:rPr lang="en-US" baseline="0" dirty="0" smtClean="0">
                          <a:solidFill>
                            <a:schemeClr val="bg1"/>
                          </a:solidFill>
                        </a:rPr>
                        <a:t>    </a:t>
                      </a:r>
                      <a:r>
                        <a:rPr lang="en-US" sz="2000" baseline="0" dirty="0" smtClean="0">
                          <a:solidFill>
                            <a:schemeClr val="tx1"/>
                          </a:solidFill>
                        </a:rPr>
                        <a:t>To achieve freedom from </a:t>
                      </a:r>
                      <a:endParaRPr lang="en-US" sz="2000" dirty="0">
                        <a:solidFill>
                          <a:schemeClr val="tx1"/>
                        </a:solidFill>
                      </a:endParaRPr>
                    </a:p>
                  </a:txBody>
                  <a:tcPr>
                    <a:solidFill>
                      <a:srgbClr val="0070C0"/>
                    </a:solidFill>
                  </a:tcPr>
                </a:tc>
                <a:tc>
                  <a:txBody>
                    <a:bodyPr/>
                    <a:lstStyle/>
                    <a:p>
                      <a:pPr algn="ctr"/>
                      <a:r>
                        <a:rPr lang="en-US" sz="2000" baseline="0" dirty="0" smtClean="0">
                          <a:solidFill>
                            <a:schemeClr val="tx1"/>
                          </a:solidFill>
                        </a:rPr>
                        <a:t>One should</a:t>
                      </a:r>
                      <a:endParaRPr lang="en-US" sz="2000" dirty="0">
                        <a:solidFill>
                          <a:schemeClr val="tx1"/>
                        </a:solidFill>
                      </a:endParaRPr>
                    </a:p>
                  </a:txBody>
                  <a:tcPr>
                    <a:solidFill>
                      <a:srgbClr val="0070C0"/>
                    </a:solidFill>
                  </a:tcPr>
                </a:tc>
              </a:tr>
              <a:tr h="370840">
                <a:tc>
                  <a:txBody>
                    <a:bodyPr/>
                    <a:lstStyle/>
                    <a:p>
                      <a:pPr algn="ctr"/>
                      <a:r>
                        <a:rPr kumimoji="0" lang="en-US" b="1" kern="1200" baseline="0" dirty="0" smtClean="0">
                          <a:solidFill>
                            <a:srgbClr val="FFC000"/>
                          </a:solidFill>
                          <a:latin typeface="+mn-lt"/>
                          <a:ea typeface="+mn-ea"/>
                          <a:cs typeface="+mn-cs"/>
                        </a:rPr>
                        <a:t>   </a:t>
                      </a:r>
                      <a:r>
                        <a:rPr kumimoji="0" lang="en-US" b="1" kern="1200" baseline="0" dirty="0" smtClean="0">
                          <a:solidFill>
                            <a:schemeClr val="tx1"/>
                          </a:solidFill>
                          <a:latin typeface="+mn-lt"/>
                          <a:ea typeface="+mn-ea"/>
                          <a:cs typeface="+mn-cs"/>
                        </a:rPr>
                        <a:t>Anger    </a:t>
                      </a:r>
                      <a:endParaRPr kumimoji="0" lang="en-US" b="1" kern="1200" dirty="0">
                        <a:solidFill>
                          <a:schemeClr val="tx1"/>
                        </a:solidFill>
                        <a:latin typeface="+mn-lt"/>
                        <a:ea typeface="+mn-ea"/>
                        <a:cs typeface="+mn-cs"/>
                      </a:endParaRPr>
                    </a:p>
                  </a:txBody>
                  <a:tcPr>
                    <a:solidFill>
                      <a:srgbClr val="0070C0"/>
                    </a:solidFill>
                  </a:tcPr>
                </a:tc>
                <a:tc>
                  <a:txBody>
                    <a:bodyPr/>
                    <a:lstStyle/>
                    <a:p>
                      <a:pPr algn="ctr"/>
                      <a:r>
                        <a:rPr kumimoji="0" lang="en-US" b="1" kern="1200" baseline="0" dirty="0" smtClean="0">
                          <a:solidFill>
                            <a:srgbClr val="FFC000"/>
                          </a:solidFill>
                          <a:latin typeface="+mn-lt"/>
                          <a:ea typeface="+mn-ea"/>
                          <a:cs typeface="+mn-cs"/>
                        </a:rPr>
                        <a:t>Learn to forgive</a:t>
                      </a:r>
                      <a:endParaRPr kumimoji="0" lang="en-US" b="1" kern="1200" baseline="0" dirty="0">
                        <a:solidFill>
                          <a:srgbClr val="FFC000"/>
                        </a:solidFill>
                        <a:latin typeface="+mn-lt"/>
                        <a:ea typeface="+mn-ea"/>
                        <a:cs typeface="+mn-cs"/>
                      </a:endParaRPr>
                    </a:p>
                  </a:txBody>
                  <a:tcPr>
                    <a:solidFill>
                      <a:srgbClr val="0070C0"/>
                    </a:solidFill>
                  </a:tcPr>
                </a:tc>
              </a:tr>
              <a:tr h="370840">
                <a:tc>
                  <a:txBody>
                    <a:bodyPr/>
                    <a:lstStyle/>
                    <a:p>
                      <a:pPr algn="ctr"/>
                      <a:r>
                        <a:rPr kumimoji="0" lang="en-US" b="1" kern="1200" dirty="0" smtClean="0">
                          <a:solidFill>
                            <a:srgbClr val="FFC000"/>
                          </a:solidFill>
                          <a:latin typeface="+mn-lt"/>
                          <a:ea typeface="+mn-ea"/>
                          <a:cs typeface="+mn-cs"/>
                        </a:rPr>
                        <a:t>Unlawful</a:t>
                      </a:r>
                      <a:r>
                        <a:rPr kumimoji="0" lang="en-US" b="1" kern="1200" baseline="0" dirty="0" smtClean="0">
                          <a:solidFill>
                            <a:srgbClr val="FFC000"/>
                          </a:solidFill>
                          <a:latin typeface="+mn-lt"/>
                          <a:ea typeface="+mn-ea"/>
                          <a:cs typeface="+mn-cs"/>
                        </a:rPr>
                        <a:t> desires</a:t>
                      </a:r>
                      <a:endParaRPr kumimoji="0" lang="en-US" b="1" kern="1200" dirty="0">
                        <a:solidFill>
                          <a:srgbClr val="FFC000"/>
                        </a:solidFill>
                        <a:latin typeface="+mn-lt"/>
                        <a:ea typeface="+mn-ea"/>
                        <a:cs typeface="+mn-cs"/>
                      </a:endParaRPr>
                    </a:p>
                  </a:txBody>
                  <a:tcPr>
                    <a:solidFill>
                      <a:srgbClr val="0070C0"/>
                    </a:solidFill>
                  </a:tcPr>
                </a:tc>
                <a:tc>
                  <a:txBody>
                    <a:bodyPr/>
                    <a:lstStyle/>
                    <a:p>
                      <a:pPr algn="ctr"/>
                      <a:r>
                        <a:rPr kumimoji="0" lang="en-US" b="1" kern="1200" dirty="0" smtClean="0">
                          <a:solidFill>
                            <a:srgbClr val="FFC000"/>
                          </a:solidFill>
                          <a:latin typeface="+mn-lt"/>
                          <a:ea typeface="+mn-ea"/>
                          <a:cs typeface="+mn-cs"/>
                        </a:rPr>
                        <a:t>Not</a:t>
                      </a:r>
                      <a:r>
                        <a:rPr kumimoji="0" lang="en-US" b="1" kern="1200" baseline="0" dirty="0" smtClean="0">
                          <a:solidFill>
                            <a:srgbClr val="FFC000"/>
                          </a:solidFill>
                          <a:latin typeface="+mn-lt"/>
                          <a:ea typeface="+mn-ea"/>
                          <a:cs typeface="+mn-cs"/>
                        </a:rPr>
                        <a:t> make plans</a:t>
                      </a:r>
                      <a:endParaRPr kumimoji="0" lang="en-US" b="1" kern="1200" dirty="0">
                        <a:solidFill>
                          <a:srgbClr val="FFC000"/>
                        </a:solidFill>
                        <a:latin typeface="+mn-lt"/>
                        <a:ea typeface="+mn-ea"/>
                        <a:cs typeface="+mn-cs"/>
                      </a:endParaRPr>
                    </a:p>
                  </a:txBody>
                  <a:tcPr>
                    <a:solidFill>
                      <a:srgbClr val="0070C0"/>
                    </a:solidFill>
                  </a:tcPr>
                </a:tc>
              </a:tr>
              <a:tr h="370840">
                <a:tc>
                  <a:txBody>
                    <a:bodyPr/>
                    <a:lstStyle/>
                    <a:p>
                      <a:pPr algn="ctr"/>
                      <a:r>
                        <a:rPr kumimoji="0" lang="en-US" b="1" kern="1200" dirty="0" smtClean="0">
                          <a:solidFill>
                            <a:srgbClr val="FFC000"/>
                          </a:solidFill>
                          <a:latin typeface="+mn-lt"/>
                          <a:ea typeface="+mn-ea"/>
                          <a:cs typeface="+mn-cs"/>
                        </a:rPr>
                        <a:t>Sleep</a:t>
                      </a:r>
                      <a:endParaRPr kumimoji="0" lang="en-US" b="1" kern="1200" dirty="0">
                        <a:solidFill>
                          <a:srgbClr val="FFC000"/>
                        </a:solidFill>
                        <a:latin typeface="+mn-lt"/>
                        <a:ea typeface="+mn-ea"/>
                        <a:cs typeface="+mn-cs"/>
                      </a:endParaRPr>
                    </a:p>
                  </a:txBody>
                  <a:tcPr>
                    <a:solidFill>
                      <a:srgbClr val="0070C0"/>
                    </a:solidFill>
                  </a:tcPr>
                </a:tc>
                <a:tc>
                  <a:txBody>
                    <a:bodyPr/>
                    <a:lstStyle/>
                    <a:p>
                      <a:pPr algn="ctr"/>
                      <a:r>
                        <a:rPr kumimoji="0" lang="en-US" b="1" kern="1200" dirty="0" smtClean="0">
                          <a:solidFill>
                            <a:srgbClr val="FFC000"/>
                          </a:solidFill>
                          <a:latin typeface="+mn-lt"/>
                          <a:ea typeface="+mn-ea"/>
                          <a:cs typeface="+mn-cs"/>
                        </a:rPr>
                        <a:t>Practice</a:t>
                      </a:r>
                      <a:r>
                        <a:rPr kumimoji="0" lang="en-US" b="1" kern="1200" baseline="0" dirty="0" smtClean="0">
                          <a:solidFill>
                            <a:srgbClr val="FFC000"/>
                          </a:solidFill>
                          <a:latin typeface="+mn-lt"/>
                          <a:ea typeface="+mn-ea"/>
                          <a:cs typeface="+mn-cs"/>
                        </a:rPr>
                        <a:t> spiritual culture</a:t>
                      </a:r>
                      <a:endParaRPr kumimoji="0" lang="en-US" b="1" kern="1200" dirty="0">
                        <a:solidFill>
                          <a:srgbClr val="FFC000"/>
                        </a:solidFill>
                        <a:latin typeface="+mn-lt"/>
                        <a:ea typeface="+mn-ea"/>
                        <a:cs typeface="+mn-cs"/>
                      </a:endParaRPr>
                    </a:p>
                  </a:txBody>
                  <a:tcPr>
                    <a:solidFill>
                      <a:srgbClr val="0070C0"/>
                    </a:solidFill>
                  </a:tcPr>
                </a:tc>
              </a:tr>
              <a:tr h="370840">
                <a:tc>
                  <a:txBody>
                    <a:bodyPr/>
                    <a:lstStyle/>
                    <a:p>
                      <a:pPr algn="ctr"/>
                      <a:r>
                        <a:rPr kumimoji="0" lang="en-US" b="1" kern="1200" dirty="0" smtClean="0">
                          <a:solidFill>
                            <a:schemeClr val="tx1"/>
                          </a:solidFill>
                          <a:latin typeface="+mn-lt"/>
                          <a:ea typeface="+mn-ea"/>
                          <a:cs typeface="+mn-cs"/>
                        </a:rPr>
                        <a:t>Lust</a:t>
                      </a:r>
                      <a:r>
                        <a:rPr kumimoji="0" lang="en-US" b="1" kern="1200" baseline="0" dirty="0" smtClean="0">
                          <a:solidFill>
                            <a:schemeClr val="tx1"/>
                          </a:solidFill>
                          <a:latin typeface="+mn-lt"/>
                          <a:ea typeface="+mn-ea"/>
                          <a:cs typeface="+mn-cs"/>
                        </a:rPr>
                        <a:t> &amp; Avarice</a:t>
                      </a:r>
                      <a:endParaRPr kumimoji="0" lang="en-US" b="1" kern="1200" dirty="0">
                        <a:solidFill>
                          <a:schemeClr val="tx1"/>
                        </a:solidFill>
                        <a:latin typeface="+mn-lt"/>
                        <a:ea typeface="+mn-ea"/>
                        <a:cs typeface="+mn-cs"/>
                      </a:endParaRPr>
                    </a:p>
                  </a:txBody>
                  <a:tcPr>
                    <a:solidFill>
                      <a:srgbClr val="0070C0"/>
                    </a:solidFill>
                  </a:tcPr>
                </a:tc>
                <a:tc>
                  <a:txBody>
                    <a:bodyPr/>
                    <a:lstStyle/>
                    <a:p>
                      <a:pPr algn="ctr"/>
                      <a:r>
                        <a:rPr kumimoji="0" lang="en-US" b="1" kern="1200" dirty="0" smtClean="0">
                          <a:solidFill>
                            <a:srgbClr val="FFC000"/>
                          </a:solidFill>
                          <a:latin typeface="+mn-lt"/>
                          <a:ea typeface="+mn-ea"/>
                          <a:cs typeface="+mn-cs"/>
                        </a:rPr>
                        <a:t>Practice tolerance</a:t>
                      </a:r>
                      <a:endParaRPr kumimoji="0" lang="en-US" b="1" kern="1200" dirty="0">
                        <a:solidFill>
                          <a:srgbClr val="FFC000"/>
                        </a:solidFill>
                        <a:latin typeface="+mn-lt"/>
                        <a:ea typeface="+mn-ea"/>
                        <a:cs typeface="+mn-cs"/>
                      </a:endParaRPr>
                    </a:p>
                  </a:txBody>
                  <a:tcPr>
                    <a:solidFill>
                      <a:srgbClr val="0070C0"/>
                    </a:solidFill>
                  </a:tcPr>
                </a:tc>
              </a:tr>
              <a:tr h="370840">
                <a:tc>
                  <a:txBody>
                    <a:bodyPr/>
                    <a:lstStyle/>
                    <a:p>
                      <a:pPr algn="ctr"/>
                      <a:r>
                        <a:rPr kumimoji="0" lang="en-US" b="1" kern="1200" dirty="0" smtClean="0">
                          <a:solidFill>
                            <a:srgbClr val="FFC000"/>
                          </a:solidFill>
                          <a:latin typeface="+mn-lt"/>
                          <a:ea typeface="+mn-ea"/>
                          <a:cs typeface="+mn-cs"/>
                        </a:rPr>
                        <a:t>Disturbance</a:t>
                      </a:r>
                      <a:r>
                        <a:rPr kumimoji="0" lang="en-US" b="1" kern="1200" baseline="0" dirty="0" smtClean="0">
                          <a:solidFill>
                            <a:srgbClr val="FFC000"/>
                          </a:solidFill>
                          <a:latin typeface="+mn-lt"/>
                          <a:ea typeface="+mn-ea"/>
                          <a:cs typeface="+mn-cs"/>
                        </a:rPr>
                        <a:t> of diseases</a:t>
                      </a:r>
                      <a:endParaRPr kumimoji="0" lang="en-US" b="1" kern="1200" dirty="0">
                        <a:solidFill>
                          <a:srgbClr val="FFC000"/>
                        </a:solidFill>
                        <a:latin typeface="+mn-lt"/>
                        <a:ea typeface="+mn-ea"/>
                        <a:cs typeface="+mn-cs"/>
                      </a:endParaRPr>
                    </a:p>
                  </a:txBody>
                  <a:tcPr>
                    <a:solidFill>
                      <a:srgbClr val="0070C0"/>
                    </a:solidFill>
                  </a:tcPr>
                </a:tc>
                <a:tc>
                  <a:txBody>
                    <a:bodyPr/>
                    <a:lstStyle/>
                    <a:p>
                      <a:pPr algn="ctr"/>
                      <a:r>
                        <a:rPr kumimoji="0" lang="en-US" b="1" kern="1200" dirty="0" smtClean="0">
                          <a:solidFill>
                            <a:srgbClr val="FFC000"/>
                          </a:solidFill>
                          <a:latin typeface="+mn-lt"/>
                          <a:ea typeface="+mn-ea"/>
                          <a:cs typeface="+mn-cs"/>
                        </a:rPr>
                        <a:t>Have regulated diets</a:t>
                      </a:r>
                      <a:endParaRPr kumimoji="0" lang="en-US" b="1" kern="1200" dirty="0">
                        <a:solidFill>
                          <a:srgbClr val="FFC000"/>
                        </a:solidFill>
                        <a:latin typeface="+mn-lt"/>
                        <a:ea typeface="+mn-ea"/>
                        <a:cs typeface="+mn-cs"/>
                      </a:endParaRPr>
                    </a:p>
                  </a:txBody>
                  <a:tcPr>
                    <a:solidFill>
                      <a:srgbClr val="0070C0"/>
                    </a:solidFill>
                  </a:tcPr>
                </a:tc>
              </a:tr>
              <a:tr h="370840">
                <a:tc>
                  <a:txBody>
                    <a:bodyPr/>
                    <a:lstStyle/>
                    <a:p>
                      <a:pPr algn="ctr"/>
                      <a:r>
                        <a:rPr kumimoji="0" lang="en-US" b="1" kern="1200" dirty="0" smtClean="0">
                          <a:solidFill>
                            <a:srgbClr val="FFC000"/>
                          </a:solidFill>
                          <a:latin typeface="+mn-lt"/>
                          <a:ea typeface="+mn-ea"/>
                          <a:cs typeface="+mn-cs"/>
                        </a:rPr>
                        <a:t>False hopes</a:t>
                      </a:r>
                      <a:endParaRPr kumimoji="0" lang="en-US" b="1" kern="1200" dirty="0">
                        <a:solidFill>
                          <a:srgbClr val="FFC000"/>
                        </a:solidFill>
                        <a:latin typeface="+mn-lt"/>
                        <a:ea typeface="+mn-ea"/>
                        <a:cs typeface="+mn-cs"/>
                      </a:endParaRPr>
                    </a:p>
                  </a:txBody>
                  <a:tcPr>
                    <a:solidFill>
                      <a:srgbClr val="0070C0"/>
                    </a:solidFill>
                  </a:tcPr>
                </a:tc>
                <a:tc>
                  <a:txBody>
                    <a:bodyPr/>
                    <a:lstStyle/>
                    <a:p>
                      <a:pPr algn="ctr"/>
                      <a:r>
                        <a:rPr kumimoji="0" lang="en-US" b="1" kern="1200" dirty="0" smtClean="0">
                          <a:solidFill>
                            <a:srgbClr val="FFC000"/>
                          </a:solidFill>
                          <a:latin typeface="+mn-lt"/>
                          <a:ea typeface="+mn-ea"/>
                          <a:cs typeface="+mn-cs"/>
                        </a:rPr>
                        <a:t>Self-control</a:t>
                      </a:r>
                      <a:endParaRPr kumimoji="0" lang="en-US" b="1" kern="1200" dirty="0">
                        <a:solidFill>
                          <a:srgbClr val="FFC000"/>
                        </a:solidFill>
                        <a:latin typeface="+mn-lt"/>
                        <a:ea typeface="+mn-ea"/>
                        <a:cs typeface="+mn-cs"/>
                      </a:endParaRPr>
                    </a:p>
                  </a:txBody>
                  <a:tcPr>
                    <a:solidFill>
                      <a:srgbClr val="0070C0"/>
                    </a:solidFill>
                  </a:tcPr>
                </a:tc>
              </a:tr>
              <a:tr h="370840">
                <a:tc>
                  <a:txBody>
                    <a:bodyPr/>
                    <a:lstStyle/>
                    <a:p>
                      <a:pPr algn="ctr"/>
                      <a:r>
                        <a:rPr kumimoji="0" lang="en-US" b="1" kern="1200" dirty="0" smtClean="0">
                          <a:solidFill>
                            <a:srgbClr val="FFC000"/>
                          </a:solidFill>
                          <a:latin typeface="+mn-lt"/>
                          <a:ea typeface="+mn-ea"/>
                          <a:cs typeface="+mn-cs"/>
                        </a:rPr>
                        <a:t>Bankruptcy</a:t>
                      </a:r>
                      <a:endParaRPr kumimoji="0" lang="en-US" b="1" kern="1200" dirty="0">
                        <a:solidFill>
                          <a:srgbClr val="FFC000"/>
                        </a:solidFill>
                        <a:latin typeface="+mn-lt"/>
                        <a:ea typeface="+mn-ea"/>
                        <a:cs typeface="+mn-cs"/>
                      </a:endParaRPr>
                    </a:p>
                  </a:txBody>
                  <a:tcPr>
                    <a:solidFill>
                      <a:srgbClr val="0070C0"/>
                    </a:solidFill>
                  </a:tcPr>
                </a:tc>
                <a:tc>
                  <a:txBody>
                    <a:bodyPr/>
                    <a:lstStyle/>
                    <a:p>
                      <a:pPr algn="ctr"/>
                      <a:r>
                        <a:rPr kumimoji="0" lang="en-US" b="1" kern="1200" dirty="0" smtClean="0">
                          <a:solidFill>
                            <a:srgbClr val="FFC000"/>
                          </a:solidFill>
                          <a:latin typeface="+mn-lt"/>
                          <a:ea typeface="+mn-ea"/>
                          <a:cs typeface="+mn-cs"/>
                        </a:rPr>
                        <a:t>Avoid</a:t>
                      </a:r>
                      <a:r>
                        <a:rPr kumimoji="0" lang="en-US" b="1" kern="1200" baseline="0" dirty="0" smtClean="0">
                          <a:solidFill>
                            <a:srgbClr val="FFC000"/>
                          </a:solidFill>
                          <a:latin typeface="+mn-lt"/>
                          <a:ea typeface="+mn-ea"/>
                          <a:cs typeface="+mn-cs"/>
                        </a:rPr>
                        <a:t> undesirable </a:t>
                      </a:r>
                      <a:r>
                        <a:rPr kumimoji="0" lang="en-US" b="1" kern="1200" baseline="0" dirty="0" err="1" smtClean="0">
                          <a:solidFill>
                            <a:srgbClr val="FFC000"/>
                          </a:solidFill>
                          <a:latin typeface="+mn-lt"/>
                          <a:ea typeface="+mn-ea"/>
                          <a:cs typeface="+mn-cs"/>
                        </a:rPr>
                        <a:t>assoc</a:t>
                      </a:r>
                      <a:endParaRPr kumimoji="0" lang="en-US" b="1" kern="1200" dirty="0">
                        <a:solidFill>
                          <a:srgbClr val="FFC000"/>
                        </a:solidFill>
                        <a:latin typeface="+mn-lt"/>
                        <a:ea typeface="+mn-ea"/>
                        <a:cs typeface="+mn-cs"/>
                      </a:endParaRPr>
                    </a:p>
                  </a:txBody>
                  <a:tcPr>
                    <a:solidFill>
                      <a:srgbClr val="0070C0"/>
                    </a:solidFill>
                  </a:tcPr>
                </a:tc>
              </a:tr>
              <a:tr h="370840">
                <a:tc>
                  <a:txBody>
                    <a:bodyPr/>
                    <a:lstStyle/>
                    <a:p>
                      <a:pPr algn="ctr"/>
                      <a:r>
                        <a:rPr kumimoji="0" lang="en-US" b="1" kern="1200" dirty="0" smtClean="0">
                          <a:solidFill>
                            <a:schemeClr val="tx1"/>
                          </a:solidFill>
                          <a:latin typeface="+mn-lt"/>
                          <a:ea typeface="+mn-ea"/>
                          <a:cs typeface="+mn-cs"/>
                        </a:rPr>
                        <a:t>Control of hunger</a:t>
                      </a:r>
                      <a:endParaRPr kumimoji="0" lang="en-US" b="1" kern="1200" dirty="0">
                        <a:solidFill>
                          <a:schemeClr val="tx1"/>
                        </a:solidFill>
                        <a:latin typeface="+mn-lt"/>
                        <a:ea typeface="+mn-ea"/>
                        <a:cs typeface="+mn-cs"/>
                      </a:endParaRPr>
                    </a:p>
                  </a:txBody>
                  <a:tcPr>
                    <a:solidFill>
                      <a:srgbClr val="0070C0"/>
                    </a:solidFill>
                  </a:tcPr>
                </a:tc>
                <a:tc>
                  <a:txBody>
                    <a:bodyPr/>
                    <a:lstStyle/>
                    <a:p>
                      <a:pPr algn="ctr"/>
                      <a:r>
                        <a:rPr kumimoji="0" lang="en-US" b="1" kern="1200" dirty="0" smtClean="0">
                          <a:solidFill>
                            <a:srgbClr val="FFC000"/>
                          </a:solidFill>
                          <a:latin typeface="+mn-lt"/>
                          <a:ea typeface="+mn-ea"/>
                          <a:cs typeface="+mn-cs"/>
                        </a:rPr>
                        <a:t>Practice</a:t>
                      </a:r>
                      <a:r>
                        <a:rPr kumimoji="0" lang="en-US" b="1" kern="1200" baseline="0" dirty="0" smtClean="0">
                          <a:solidFill>
                            <a:srgbClr val="FFC000"/>
                          </a:solidFill>
                          <a:latin typeface="+mn-lt"/>
                          <a:ea typeface="+mn-ea"/>
                          <a:cs typeface="+mn-cs"/>
                        </a:rPr>
                        <a:t> yoga</a:t>
                      </a:r>
                      <a:endParaRPr kumimoji="0" lang="en-US" b="1" kern="1200" dirty="0">
                        <a:solidFill>
                          <a:srgbClr val="FFC000"/>
                        </a:solidFill>
                        <a:latin typeface="+mn-lt"/>
                        <a:ea typeface="+mn-ea"/>
                        <a:cs typeface="+mn-cs"/>
                      </a:endParaRPr>
                    </a:p>
                  </a:txBody>
                  <a:tcPr>
                    <a:solidFill>
                      <a:srgbClr val="0070C0"/>
                    </a:solidFill>
                  </a:tcPr>
                </a:tc>
              </a:tr>
              <a:tr h="370840">
                <a:tc>
                  <a:txBody>
                    <a:bodyPr/>
                    <a:lstStyle/>
                    <a:p>
                      <a:pPr algn="ctr"/>
                      <a:r>
                        <a:rPr kumimoji="0" lang="en-US" b="1" kern="1200" dirty="0" smtClean="0">
                          <a:solidFill>
                            <a:schemeClr val="tx1"/>
                          </a:solidFill>
                          <a:latin typeface="+mn-lt"/>
                          <a:ea typeface="+mn-ea"/>
                          <a:cs typeface="+mn-cs"/>
                        </a:rPr>
                        <a:t>Worldliness</a:t>
                      </a:r>
                      <a:endParaRPr kumimoji="0" lang="en-US" b="1" kern="1200" dirty="0">
                        <a:solidFill>
                          <a:schemeClr val="tx1"/>
                        </a:solidFill>
                        <a:latin typeface="+mn-lt"/>
                        <a:ea typeface="+mn-ea"/>
                        <a:cs typeface="+mn-cs"/>
                      </a:endParaRPr>
                    </a:p>
                  </a:txBody>
                  <a:tcPr>
                    <a:solidFill>
                      <a:srgbClr val="0070C0"/>
                    </a:solidFill>
                  </a:tcPr>
                </a:tc>
                <a:tc>
                  <a:txBody>
                    <a:bodyPr/>
                    <a:lstStyle/>
                    <a:p>
                      <a:pPr algn="ctr"/>
                      <a:r>
                        <a:rPr kumimoji="0" lang="en-US" b="1" kern="1200" dirty="0" smtClean="0">
                          <a:solidFill>
                            <a:srgbClr val="FFC000"/>
                          </a:solidFill>
                          <a:latin typeface="+mn-lt"/>
                          <a:ea typeface="+mn-ea"/>
                          <a:cs typeface="+mn-cs"/>
                        </a:rPr>
                        <a:t>Knowledge</a:t>
                      </a:r>
                      <a:r>
                        <a:rPr kumimoji="0" lang="en-US" b="1" kern="1200" baseline="0" dirty="0" smtClean="0">
                          <a:solidFill>
                            <a:srgbClr val="FFC000"/>
                          </a:solidFill>
                          <a:latin typeface="+mn-lt"/>
                          <a:ea typeface="+mn-ea"/>
                          <a:cs typeface="+mn-cs"/>
                        </a:rPr>
                        <a:t> of impermanence</a:t>
                      </a:r>
                      <a:endParaRPr kumimoji="0" lang="en-US" b="1" kern="1200" dirty="0">
                        <a:solidFill>
                          <a:srgbClr val="FFC000"/>
                        </a:solidFill>
                        <a:latin typeface="+mn-lt"/>
                        <a:ea typeface="+mn-ea"/>
                        <a:cs typeface="+mn-cs"/>
                      </a:endParaRPr>
                    </a:p>
                  </a:txBody>
                  <a:tcPr>
                    <a:solidFill>
                      <a:srgbClr val="0070C0"/>
                    </a:solidFill>
                  </a:tcPr>
                </a:tc>
              </a:tr>
              <a:tr h="370840">
                <a:tc>
                  <a:txBody>
                    <a:bodyPr/>
                    <a:lstStyle/>
                    <a:p>
                      <a:pPr algn="ctr"/>
                      <a:r>
                        <a:rPr kumimoji="0" lang="en-US" b="1" kern="1200" dirty="0" smtClean="0">
                          <a:solidFill>
                            <a:srgbClr val="FFC000"/>
                          </a:solidFill>
                          <a:latin typeface="+mn-lt"/>
                          <a:ea typeface="+mn-ea"/>
                          <a:cs typeface="+mn-cs"/>
                        </a:rPr>
                        <a:t>Dizziness</a:t>
                      </a:r>
                      <a:endParaRPr kumimoji="0" lang="en-US" b="1" kern="1200" dirty="0">
                        <a:solidFill>
                          <a:srgbClr val="FFC000"/>
                        </a:solidFill>
                        <a:latin typeface="+mn-lt"/>
                        <a:ea typeface="+mn-ea"/>
                        <a:cs typeface="+mn-cs"/>
                      </a:endParaRPr>
                    </a:p>
                  </a:txBody>
                  <a:tcPr>
                    <a:solidFill>
                      <a:srgbClr val="0070C0"/>
                    </a:solidFill>
                  </a:tcPr>
                </a:tc>
                <a:tc>
                  <a:txBody>
                    <a:bodyPr/>
                    <a:lstStyle/>
                    <a:p>
                      <a:pPr algn="ctr"/>
                      <a:r>
                        <a:rPr kumimoji="0" lang="en-US" b="1" kern="1200" dirty="0" smtClean="0">
                          <a:solidFill>
                            <a:srgbClr val="FFC000"/>
                          </a:solidFill>
                          <a:latin typeface="+mn-lt"/>
                          <a:ea typeface="+mn-ea"/>
                          <a:cs typeface="+mn-cs"/>
                        </a:rPr>
                        <a:t>Rising</a:t>
                      </a:r>
                      <a:r>
                        <a:rPr kumimoji="0" lang="en-US" b="1" kern="1200" baseline="0" dirty="0" smtClean="0">
                          <a:solidFill>
                            <a:srgbClr val="FFC000"/>
                          </a:solidFill>
                          <a:latin typeface="+mn-lt"/>
                          <a:ea typeface="+mn-ea"/>
                          <a:cs typeface="+mn-cs"/>
                        </a:rPr>
                        <a:t> up</a:t>
                      </a:r>
                      <a:endParaRPr kumimoji="0" lang="en-US" b="1" kern="1200" dirty="0">
                        <a:solidFill>
                          <a:srgbClr val="FFC000"/>
                        </a:solidFill>
                        <a:latin typeface="+mn-lt"/>
                        <a:ea typeface="+mn-ea"/>
                        <a:cs typeface="+mn-cs"/>
                      </a:endParaRPr>
                    </a:p>
                  </a:txBody>
                  <a:tcPr>
                    <a:solidFill>
                      <a:srgbClr val="0070C0"/>
                    </a:solidFill>
                  </a:tcPr>
                </a:tc>
              </a:tr>
              <a:tr h="370840">
                <a:tc>
                  <a:txBody>
                    <a:bodyPr/>
                    <a:lstStyle/>
                    <a:p>
                      <a:pPr algn="ctr"/>
                      <a:r>
                        <a:rPr kumimoji="0" lang="en-US" b="1" kern="1200" dirty="0" smtClean="0">
                          <a:solidFill>
                            <a:srgbClr val="FFC000"/>
                          </a:solidFill>
                          <a:latin typeface="+mn-lt"/>
                          <a:ea typeface="+mn-ea"/>
                          <a:cs typeface="+mn-cs"/>
                        </a:rPr>
                        <a:t>False arguments</a:t>
                      </a:r>
                      <a:endParaRPr kumimoji="0" lang="en-US" b="1" kern="1200" dirty="0">
                        <a:solidFill>
                          <a:srgbClr val="FFC000"/>
                        </a:solidFill>
                        <a:latin typeface="+mn-lt"/>
                        <a:ea typeface="+mn-ea"/>
                        <a:cs typeface="+mn-cs"/>
                      </a:endParaRPr>
                    </a:p>
                  </a:txBody>
                  <a:tcPr>
                    <a:solidFill>
                      <a:srgbClr val="0070C0"/>
                    </a:solidFill>
                  </a:tcPr>
                </a:tc>
                <a:tc>
                  <a:txBody>
                    <a:bodyPr/>
                    <a:lstStyle/>
                    <a:p>
                      <a:pPr algn="ctr"/>
                      <a:r>
                        <a:rPr kumimoji="0" lang="en-US" b="1" kern="1200" dirty="0" smtClean="0">
                          <a:solidFill>
                            <a:srgbClr val="FFC000"/>
                          </a:solidFill>
                          <a:latin typeface="+mn-lt"/>
                          <a:ea typeface="+mn-ea"/>
                          <a:cs typeface="+mn-cs"/>
                        </a:rPr>
                        <a:t>Factual ascertainment</a:t>
                      </a:r>
                      <a:endParaRPr kumimoji="0" lang="en-US" b="1" kern="1200" dirty="0">
                        <a:solidFill>
                          <a:srgbClr val="FFC000"/>
                        </a:solidFill>
                        <a:latin typeface="+mn-lt"/>
                        <a:ea typeface="+mn-ea"/>
                        <a:cs typeface="+mn-cs"/>
                      </a:endParaRPr>
                    </a:p>
                  </a:txBody>
                  <a:tcPr>
                    <a:solidFill>
                      <a:srgbClr val="0070C0"/>
                    </a:solidFill>
                  </a:tcPr>
                </a:tc>
              </a:tr>
              <a:tr h="370840">
                <a:tc>
                  <a:txBody>
                    <a:bodyPr/>
                    <a:lstStyle/>
                    <a:p>
                      <a:pPr algn="ctr"/>
                      <a:r>
                        <a:rPr kumimoji="0" lang="en-US" b="1" kern="1200" dirty="0" smtClean="0">
                          <a:solidFill>
                            <a:schemeClr val="tx1"/>
                          </a:solidFill>
                          <a:latin typeface="+mn-lt"/>
                          <a:ea typeface="+mn-ea"/>
                          <a:cs typeface="+mn-cs"/>
                        </a:rPr>
                        <a:t>Talkativeness</a:t>
                      </a:r>
                      <a:endParaRPr kumimoji="0" lang="en-US" b="1" kern="1200" dirty="0">
                        <a:solidFill>
                          <a:schemeClr val="tx1"/>
                        </a:solidFill>
                        <a:latin typeface="+mn-lt"/>
                        <a:ea typeface="+mn-ea"/>
                        <a:cs typeface="+mn-cs"/>
                      </a:endParaRPr>
                    </a:p>
                  </a:txBody>
                  <a:tcPr>
                    <a:solidFill>
                      <a:srgbClr val="0070C0"/>
                    </a:solidFill>
                  </a:tcPr>
                </a:tc>
                <a:tc>
                  <a:txBody>
                    <a:bodyPr/>
                    <a:lstStyle/>
                    <a:p>
                      <a:pPr algn="ctr"/>
                      <a:r>
                        <a:rPr kumimoji="0" lang="en-US" b="1" kern="1200" dirty="0" smtClean="0">
                          <a:solidFill>
                            <a:srgbClr val="FFC000"/>
                          </a:solidFill>
                          <a:latin typeface="+mn-lt"/>
                          <a:ea typeface="+mn-ea"/>
                          <a:cs typeface="+mn-cs"/>
                        </a:rPr>
                        <a:t>Gravity and Silence</a:t>
                      </a:r>
                      <a:endParaRPr kumimoji="0" lang="en-US" b="1" kern="1200" dirty="0">
                        <a:solidFill>
                          <a:srgbClr val="FFC000"/>
                        </a:solidFill>
                        <a:latin typeface="+mn-lt"/>
                        <a:ea typeface="+mn-ea"/>
                        <a:cs typeface="+mn-cs"/>
                      </a:endParaRPr>
                    </a:p>
                  </a:txBody>
                  <a:tcPr>
                    <a:solidFill>
                      <a:srgbClr val="0070C0"/>
                    </a:solidFill>
                  </a:tcPr>
                </a:tc>
              </a:tr>
              <a:tr h="370840">
                <a:tc>
                  <a:txBody>
                    <a:bodyPr/>
                    <a:lstStyle/>
                    <a:p>
                      <a:pPr algn="ctr"/>
                      <a:r>
                        <a:rPr kumimoji="0" lang="en-US" b="1" kern="1200" dirty="0" smtClean="0">
                          <a:solidFill>
                            <a:srgbClr val="FFC000"/>
                          </a:solidFill>
                          <a:latin typeface="+mn-lt"/>
                          <a:ea typeface="+mn-ea"/>
                          <a:cs typeface="+mn-cs"/>
                        </a:rPr>
                        <a:t>Fearfulness</a:t>
                      </a:r>
                      <a:endParaRPr kumimoji="0" lang="en-US" b="1" kern="1200" dirty="0">
                        <a:solidFill>
                          <a:srgbClr val="FFC000"/>
                        </a:solidFill>
                        <a:latin typeface="+mn-lt"/>
                        <a:ea typeface="+mn-ea"/>
                        <a:cs typeface="+mn-cs"/>
                      </a:endParaRPr>
                    </a:p>
                  </a:txBody>
                  <a:tcPr>
                    <a:solidFill>
                      <a:srgbClr val="0070C0"/>
                    </a:solidFill>
                  </a:tcPr>
                </a:tc>
                <a:tc>
                  <a:txBody>
                    <a:bodyPr/>
                    <a:lstStyle/>
                    <a:p>
                      <a:pPr algn="ctr"/>
                      <a:r>
                        <a:rPr kumimoji="0" lang="en-US" b="1" kern="1200" dirty="0" smtClean="0">
                          <a:solidFill>
                            <a:srgbClr val="FFC000"/>
                          </a:solidFill>
                          <a:latin typeface="+mn-lt"/>
                          <a:ea typeface="+mn-ea"/>
                          <a:cs typeface="+mn-cs"/>
                        </a:rPr>
                        <a:t>Prowess</a:t>
                      </a:r>
                      <a:endParaRPr kumimoji="0" lang="en-US" b="1" kern="1200" dirty="0">
                        <a:solidFill>
                          <a:srgbClr val="FFC000"/>
                        </a:solidFill>
                        <a:latin typeface="+mn-lt"/>
                        <a:ea typeface="+mn-ea"/>
                        <a:cs typeface="+mn-cs"/>
                      </a:endParaRPr>
                    </a:p>
                  </a:txBody>
                  <a:tcPr>
                    <a:solidFill>
                      <a:srgbClr val="0070C0"/>
                    </a:solidFill>
                  </a:tcPr>
                </a:tc>
              </a:tr>
              <a:tr h="370840">
                <a:tc>
                  <a:txBody>
                    <a:bodyPr/>
                    <a:lstStyle/>
                    <a:p>
                      <a:pPr algn="ctr"/>
                      <a:r>
                        <a:rPr kumimoji="0" lang="en-US" b="1" kern="1200" dirty="0" smtClean="0">
                          <a:solidFill>
                            <a:srgbClr val="FFC000"/>
                          </a:solidFill>
                          <a:latin typeface="+mn-lt"/>
                          <a:ea typeface="+mn-ea"/>
                          <a:cs typeface="+mn-cs"/>
                        </a:rPr>
                        <a:t>Achieve</a:t>
                      </a:r>
                      <a:r>
                        <a:rPr kumimoji="0" lang="en-US" b="1" kern="1200" baseline="0" dirty="0" smtClean="0">
                          <a:solidFill>
                            <a:srgbClr val="FFC000"/>
                          </a:solidFill>
                          <a:latin typeface="+mn-lt"/>
                          <a:ea typeface="+mn-ea"/>
                          <a:cs typeface="+mn-cs"/>
                        </a:rPr>
                        <a:t> perfect knowledge</a:t>
                      </a:r>
                      <a:endParaRPr kumimoji="0" lang="en-US" b="1" kern="1200" dirty="0">
                        <a:solidFill>
                          <a:srgbClr val="FFC000"/>
                        </a:solidFill>
                        <a:latin typeface="+mn-lt"/>
                        <a:ea typeface="+mn-ea"/>
                        <a:cs typeface="+mn-cs"/>
                      </a:endParaRPr>
                    </a:p>
                  </a:txBody>
                  <a:tcPr>
                    <a:solidFill>
                      <a:srgbClr val="0070C0"/>
                    </a:solidFill>
                  </a:tcPr>
                </a:tc>
                <a:tc>
                  <a:txBody>
                    <a:bodyPr/>
                    <a:lstStyle/>
                    <a:p>
                      <a:pPr algn="ctr"/>
                      <a:r>
                        <a:rPr kumimoji="0" lang="en-US" b="1" kern="1200" dirty="0" smtClean="0">
                          <a:solidFill>
                            <a:srgbClr val="FFC000"/>
                          </a:solidFill>
                          <a:latin typeface="+mn-lt"/>
                          <a:ea typeface="+mn-ea"/>
                          <a:cs typeface="+mn-cs"/>
                        </a:rPr>
                        <a:t>Self-cultivation</a:t>
                      </a:r>
                      <a:endParaRPr kumimoji="0" lang="en-US" b="1" kern="1200" dirty="0">
                        <a:solidFill>
                          <a:srgbClr val="FFC000"/>
                        </a:solidFill>
                        <a:latin typeface="+mn-lt"/>
                        <a:ea typeface="+mn-ea"/>
                        <a:cs typeface="+mn-cs"/>
                      </a:endParaRPr>
                    </a:p>
                  </a:txBody>
                  <a:tcPr>
                    <a:solidFill>
                      <a:srgbClr val="0070C0"/>
                    </a:solidFill>
                  </a:tcPr>
                </a:tc>
              </a:tr>
            </a:tbl>
          </a:graphicData>
        </a:graphic>
      </p:graphicFrame>
    </p:spTree>
    <p:extLst>
      <p:ext uri="{BB962C8B-B14F-4D97-AF65-F5344CB8AC3E}">
        <p14:creationId xmlns:p14="http://schemas.microsoft.com/office/powerpoint/2010/main" val="14746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152400" y="76200"/>
            <a:ext cx="8839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1.9.27 – Duties of women and devotees</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5" name="TextBox 4"/>
          <p:cNvSpPr txBox="1">
            <a:spLocks noChangeArrowheads="1"/>
          </p:cNvSpPr>
          <p:nvPr/>
        </p:nvSpPr>
        <p:spPr bwMode="auto">
          <a:xfrm>
            <a:off x="152400" y="968276"/>
            <a:ext cx="8839200" cy="2308324"/>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“As far as the women class are concerned, they are accepted as a power of inspiration for men. As such, women are more powerful than men. Mighty Julius Caesar was controlled by a Cleopatra. Such powerful women are </a:t>
            </a:r>
            <a:r>
              <a:rPr lang="en-US" sz="2400" dirty="0">
                <a:solidFill>
                  <a:srgbClr val="7030A0"/>
                </a:solidFill>
                <a:latin typeface="Balaram" pitchFamily="2" charset="0"/>
              </a:rPr>
              <a:t>controlled by shyness</a:t>
            </a:r>
            <a:r>
              <a:rPr lang="en-US" sz="2400" dirty="0">
                <a:solidFill>
                  <a:schemeClr val="bg1"/>
                </a:solidFill>
                <a:latin typeface="Balaram" pitchFamily="2" charset="0"/>
              </a:rPr>
              <a:t>. Therefore, shyness is important for women. Once this control valve is loosened, women can create havoc in society by adultery</a:t>
            </a:r>
            <a:r>
              <a:rPr lang="en-US" sz="2400" dirty="0" smtClean="0">
                <a:solidFill>
                  <a:schemeClr val="bg1"/>
                </a:solidFill>
                <a:latin typeface="Balaram" pitchFamily="2" charset="0"/>
              </a:rPr>
              <a:t>.”</a:t>
            </a:r>
            <a:endParaRPr lang="en-US" sz="2400" b="1" dirty="0">
              <a:solidFill>
                <a:schemeClr val="bg1"/>
              </a:solidFill>
              <a:latin typeface="Balaram" pitchFamily="2" charset="0"/>
            </a:endParaRPr>
          </a:p>
        </p:txBody>
      </p:sp>
      <p:sp>
        <p:nvSpPr>
          <p:cNvPr id="7" name="Content Placeholder 2"/>
          <p:cNvSpPr txBox="1">
            <a:spLocks/>
          </p:cNvSpPr>
          <p:nvPr/>
        </p:nvSpPr>
        <p:spPr bwMode="auto">
          <a:xfrm>
            <a:off x="-76200" y="3657600"/>
            <a:ext cx="4648200" cy="133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Process to please the Lord</a:t>
            </a:r>
            <a:endParaRPr lang="en-US" dirty="0">
              <a:solidFill>
                <a:srgbClr val="7030A0"/>
              </a:solidFill>
              <a:latin typeface="Balaram" pitchFamily="2" charset="0"/>
            </a:endParaRPr>
          </a:p>
          <a:p>
            <a:pPr marL="136525" indent="0">
              <a:buNone/>
            </a:pPr>
            <a:r>
              <a:rPr lang="en-US" sz="1800" dirty="0" smtClean="0">
                <a:solidFill>
                  <a:srgbClr val="7030A0"/>
                </a:solidFill>
                <a:latin typeface="Balaram" pitchFamily="2" charset="0"/>
              </a:rPr>
              <a:t>           -   </a:t>
            </a:r>
            <a:r>
              <a:rPr lang="en-US" sz="1800" dirty="0">
                <a:solidFill>
                  <a:srgbClr val="7030A0"/>
                </a:solidFill>
                <a:latin typeface="Balaram" pitchFamily="2" charset="0"/>
              </a:rPr>
              <a:t>D</a:t>
            </a:r>
            <a:r>
              <a:rPr lang="en-US" sz="1800" dirty="0" smtClean="0">
                <a:solidFill>
                  <a:srgbClr val="7030A0"/>
                </a:solidFill>
                <a:latin typeface="Balaram" pitchFamily="2" charset="0"/>
              </a:rPr>
              <a:t>eity-centered life</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5 limbs of devotional service</a:t>
            </a:r>
            <a:endParaRPr lang="en-US" dirty="0">
              <a:solidFill>
                <a:srgbClr val="7030A0"/>
              </a:solidFill>
              <a:latin typeface="Balaram" pitchFamily="2" charset="0"/>
            </a:endParaRPr>
          </a:p>
        </p:txBody>
      </p:sp>
      <p:pic>
        <p:nvPicPr>
          <p:cNvPr id="1026" name="Picture 2" descr="C:\Users\pranathv\Pictures\Giriraj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0520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62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childTnLst>
                                </p:cTn>
                              </p:par>
                              <p:par>
                                <p:cTn id="16" presetID="2" presetClass="entr" presetSubtype="4"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2971800"/>
          </a:xfrm>
        </p:spPr>
        <p:txBody>
          <a:bodyPr>
            <a:normAutofit fontScale="90000"/>
          </a:bodyPr>
          <a:lstStyle/>
          <a:p>
            <a:pPr fontAlgn="auto">
              <a:spcAft>
                <a:spcPts val="0"/>
              </a:spcAft>
              <a:defRPr/>
            </a:pPr>
            <a:r>
              <a:rPr lang="en-US" sz="4000" dirty="0" smtClean="0">
                <a:solidFill>
                  <a:schemeClr val="bg1"/>
                </a:solidFill>
                <a:latin typeface="Balaram" pitchFamily="2" charset="0"/>
                <a:ea typeface="Times New Roman" pitchFamily="18" charset="0"/>
                <a:cs typeface="Tahoma" pitchFamily="34" charset="0"/>
              </a:rPr>
              <a:t>SB 1.2.4</a:t>
            </a:r>
            <a:r>
              <a:rPr lang="en-US" sz="4900" dirty="0" smtClean="0">
                <a:solidFill>
                  <a:schemeClr val="bg1"/>
                </a:solidFill>
                <a:latin typeface="Balaram" pitchFamily="2" charset="0"/>
                <a:ea typeface="Times New Roman" pitchFamily="18" charset="0"/>
                <a:cs typeface="Tahoma" pitchFamily="34" charset="0"/>
              </a:rPr>
              <a:t/>
            </a:r>
            <a:br>
              <a:rPr lang="en-US" sz="49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narayanam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namaskrtyam</a:t>
            </a:r>
            <a:r>
              <a:rPr lang="en-US" sz="4000" dirty="0" smtClean="0">
                <a:solidFill>
                  <a:schemeClr val="bg1"/>
                </a:solidFill>
                <a:latin typeface="Balaram" pitchFamily="2" charset="0"/>
                <a:ea typeface="Times New Roman" pitchFamily="18" charset="0"/>
                <a:cs typeface="Tahoma" pitchFamily="34" charset="0"/>
              </a:rPr>
              <a:t>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naram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caiva</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narottamam</a:t>
            </a:r>
            <a:r>
              <a:rPr lang="en-US" sz="4000" dirty="0" smtClean="0">
                <a:solidFill>
                  <a:schemeClr val="bg1"/>
                </a:solidFill>
                <a:latin typeface="Balaram" pitchFamily="2" charset="0"/>
                <a:ea typeface="Times New Roman" pitchFamily="18" charset="0"/>
                <a:cs typeface="Tahoma" pitchFamily="34" charset="0"/>
              </a:rPr>
              <a:t>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devim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sarasvatim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vyasam</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tato</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jayam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udirayet</a:t>
            </a:r>
            <a:r>
              <a:rPr lang="en-US" sz="4400" i="1" dirty="0" smtClean="0">
                <a:solidFill>
                  <a:srgbClr val="FF0000"/>
                </a:solidFill>
                <a:latin typeface="Balaram" pitchFamily="2" charset="0"/>
              </a:rPr>
              <a:t/>
            </a:r>
            <a:br>
              <a:rPr lang="en-US" sz="4400" i="1" dirty="0" smtClean="0">
                <a:solidFill>
                  <a:srgbClr val="FF0000"/>
                </a:solidFill>
                <a:latin typeface="Balaram" pitchFamily="2" charset="0"/>
              </a:rPr>
            </a:br>
            <a:r>
              <a:rPr lang="en-US" dirty="0" smtClean="0">
                <a:solidFill>
                  <a:schemeClr val="bg1"/>
                </a:solidFill>
                <a:latin typeface="Balaram" pitchFamily="2" charset="0"/>
                <a:ea typeface="Times New Roman" pitchFamily="18" charset="0"/>
                <a:cs typeface="Tahoma" pitchFamily="34" charset="0"/>
              </a:rPr>
              <a:t/>
            </a:r>
            <a:br>
              <a:rPr lang="en-US" dirty="0" smtClean="0">
                <a:solidFill>
                  <a:schemeClr val="bg1"/>
                </a:solidFill>
                <a:latin typeface="Balaram" pitchFamily="2" charset="0"/>
                <a:ea typeface="Times New Roman" pitchFamily="18" charset="0"/>
                <a:cs typeface="Tahoma" pitchFamily="34" charset="0"/>
              </a:rPr>
            </a:br>
            <a:endParaRPr lang="en-US" dirty="0"/>
          </a:p>
        </p:txBody>
      </p:sp>
      <p:sp>
        <p:nvSpPr>
          <p:cNvPr id="3" name="Content Placeholder 2"/>
          <p:cNvSpPr>
            <a:spLocks noGrp="1"/>
          </p:cNvSpPr>
          <p:nvPr>
            <p:ph idx="1"/>
          </p:nvPr>
        </p:nvSpPr>
        <p:spPr>
          <a:xfrm>
            <a:off x="304800" y="3581400"/>
            <a:ext cx="8610600" cy="2895600"/>
          </a:xfrm>
        </p:spPr>
        <p:txBody>
          <a:bodyPr>
            <a:normAutofit fontScale="25000" lnSpcReduction="20000"/>
          </a:bodyPr>
          <a:lstStyle/>
          <a:p>
            <a:pPr marL="548640" indent="-411480" algn="ctr" fontAlgn="auto">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p>
          <a:p>
            <a:pPr marL="548640" indent="-411480" fontAlgn="auto">
              <a:spcAft>
                <a:spcPts val="0"/>
              </a:spcAft>
              <a:buClr>
                <a:schemeClr val="tx1">
                  <a:shade val="95000"/>
                </a:schemeClr>
              </a:buClr>
              <a:buFont typeface="Wingdings 2"/>
              <a:buNone/>
              <a:defRPr/>
            </a:pPr>
            <a:r>
              <a:rPr lang="en-US" sz="11200" b="1" i="1" dirty="0" smtClean="0">
                <a:solidFill>
                  <a:srgbClr val="7030A0"/>
                </a:solidFill>
                <a:latin typeface="Balaram" pitchFamily="2" charset="0"/>
              </a:rPr>
              <a:t>Before reciting this </a:t>
            </a:r>
            <a:r>
              <a:rPr lang="en-US" sz="11200" b="1" i="1" dirty="0" err="1" smtClean="0">
                <a:solidFill>
                  <a:srgbClr val="7030A0"/>
                </a:solidFill>
                <a:latin typeface="Balaram" pitchFamily="2" charset="0"/>
              </a:rPr>
              <a:t>Srimad</a:t>
            </a:r>
            <a:r>
              <a:rPr lang="en-US" sz="11200" b="1" i="1" dirty="0" smtClean="0">
                <a:solidFill>
                  <a:srgbClr val="7030A0"/>
                </a:solidFill>
                <a:latin typeface="Balaram" pitchFamily="2" charset="0"/>
              </a:rPr>
              <a:t> </a:t>
            </a:r>
            <a:r>
              <a:rPr lang="en-US" sz="11200" b="1" i="1" dirty="0" err="1" smtClean="0">
                <a:solidFill>
                  <a:srgbClr val="7030A0"/>
                </a:solidFill>
                <a:latin typeface="Balaram" pitchFamily="2" charset="0"/>
              </a:rPr>
              <a:t>Bhagavatam</a:t>
            </a:r>
            <a:r>
              <a:rPr lang="en-US" sz="11200" b="1" i="1" dirty="0" smtClean="0">
                <a:solidFill>
                  <a:srgbClr val="7030A0"/>
                </a:solidFill>
                <a:latin typeface="Balaram" pitchFamily="2" charset="0"/>
              </a:rPr>
              <a:t>, which is the</a:t>
            </a:r>
          </a:p>
          <a:p>
            <a:pPr marL="548640" indent="-411480" fontAlgn="auto">
              <a:spcAft>
                <a:spcPts val="0"/>
              </a:spcAft>
              <a:buClr>
                <a:schemeClr val="tx1">
                  <a:shade val="95000"/>
                </a:schemeClr>
              </a:buClr>
              <a:buFont typeface="Wingdings 2"/>
              <a:buNone/>
              <a:defRPr/>
            </a:pPr>
            <a:r>
              <a:rPr lang="en-US" sz="11200" b="1" i="1" dirty="0">
                <a:solidFill>
                  <a:srgbClr val="7030A0"/>
                </a:solidFill>
                <a:latin typeface="Balaram" pitchFamily="2" charset="0"/>
              </a:rPr>
              <a:t>v</a:t>
            </a:r>
            <a:r>
              <a:rPr lang="en-US" sz="11200" b="1" i="1" dirty="0" smtClean="0">
                <a:solidFill>
                  <a:srgbClr val="7030A0"/>
                </a:solidFill>
                <a:latin typeface="Balaram" pitchFamily="2" charset="0"/>
              </a:rPr>
              <a:t>ery means of conquest, one should offer respectful </a:t>
            </a:r>
          </a:p>
          <a:p>
            <a:pPr marL="548640" indent="-411480" fontAlgn="auto">
              <a:spcAft>
                <a:spcPts val="0"/>
              </a:spcAft>
              <a:buClr>
                <a:schemeClr val="tx1">
                  <a:shade val="95000"/>
                </a:schemeClr>
              </a:buClr>
              <a:buFont typeface="Wingdings 2"/>
              <a:buNone/>
              <a:defRPr/>
            </a:pPr>
            <a:r>
              <a:rPr lang="en-US" sz="11200" b="1" i="1" dirty="0" err="1" smtClean="0">
                <a:solidFill>
                  <a:srgbClr val="7030A0"/>
                </a:solidFill>
                <a:latin typeface="Balaram" pitchFamily="2" charset="0"/>
              </a:rPr>
              <a:t>obeisances</a:t>
            </a:r>
            <a:r>
              <a:rPr lang="en-US" sz="11200" b="1" i="1" dirty="0" smtClean="0">
                <a:solidFill>
                  <a:srgbClr val="7030A0"/>
                </a:solidFill>
                <a:latin typeface="Balaram" pitchFamily="2" charset="0"/>
              </a:rPr>
              <a:t> unto the Personality of Godhead, </a:t>
            </a:r>
            <a:r>
              <a:rPr lang="en-US" sz="11200" b="1" i="1" dirty="0" err="1" smtClean="0">
                <a:solidFill>
                  <a:srgbClr val="7030A0"/>
                </a:solidFill>
                <a:latin typeface="Balaram" pitchFamily="2" charset="0"/>
              </a:rPr>
              <a:t>Narayana</a:t>
            </a:r>
            <a:r>
              <a:rPr lang="en-US" sz="11200" b="1" i="1" dirty="0" smtClean="0">
                <a:solidFill>
                  <a:srgbClr val="7030A0"/>
                </a:solidFill>
                <a:latin typeface="Balaram" pitchFamily="2" charset="0"/>
              </a:rPr>
              <a:t>,</a:t>
            </a:r>
          </a:p>
          <a:p>
            <a:pPr marL="548640" indent="-411480" fontAlgn="auto">
              <a:spcAft>
                <a:spcPts val="0"/>
              </a:spcAft>
              <a:buClr>
                <a:schemeClr val="tx1">
                  <a:shade val="95000"/>
                </a:schemeClr>
              </a:buClr>
              <a:buFont typeface="Wingdings 2"/>
              <a:buNone/>
              <a:defRPr/>
            </a:pPr>
            <a:r>
              <a:rPr lang="en-US" sz="11200" b="1" i="1" dirty="0" smtClean="0">
                <a:solidFill>
                  <a:srgbClr val="7030A0"/>
                </a:solidFill>
                <a:latin typeface="Balaram" pitchFamily="2" charset="0"/>
              </a:rPr>
              <a:t>unto Nara - </a:t>
            </a:r>
            <a:r>
              <a:rPr lang="en-US" sz="11200" b="1" i="1" dirty="0" err="1">
                <a:solidFill>
                  <a:srgbClr val="7030A0"/>
                </a:solidFill>
                <a:latin typeface="Balaram" pitchFamily="2" charset="0"/>
              </a:rPr>
              <a:t>N</a:t>
            </a:r>
            <a:r>
              <a:rPr lang="en-US" sz="11200" b="1" i="1" dirty="0" err="1" smtClean="0">
                <a:solidFill>
                  <a:srgbClr val="7030A0"/>
                </a:solidFill>
                <a:latin typeface="Balaram" pitchFamily="2" charset="0"/>
              </a:rPr>
              <a:t>arayana</a:t>
            </a:r>
            <a:r>
              <a:rPr lang="en-US" sz="11200" b="1" i="1" dirty="0" smtClean="0">
                <a:solidFill>
                  <a:srgbClr val="7030A0"/>
                </a:solidFill>
                <a:latin typeface="Balaram" pitchFamily="2" charset="0"/>
              </a:rPr>
              <a:t> </a:t>
            </a:r>
            <a:r>
              <a:rPr lang="en-US" sz="11200" b="1" i="1" dirty="0" err="1" smtClean="0">
                <a:solidFill>
                  <a:srgbClr val="7030A0"/>
                </a:solidFill>
                <a:latin typeface="Balaram" pitchFamily="2" charset="0"/>
              </a:rPr>
              <a:t>Rsi</a:t>
            </a:r>
            <a:r>
              <a:rPr lang="en-US" sz="11200" b="1" i="1" dirty="0" smtClean="0">
                <a:solidFill>
                  <a:srgbClr val="7030A0"/>
                </a:solidFill>
                <a:latin typeface="Balaram" pitchFamily="2" charset="0"/>
              </a:rPr>
              <a:t>, the </a:t>
            </a:r>
            <a:r>
              <a:rPr lang="en-US" sz="11200" b="1" i="1" dirty="0" err="1" smtClean="0">
                <a:solidFill>
                  <a:srgbClr val="7030A0"/>
                </a:solidFill>
                <a:latin typeface="Balaram" pitchFamily="2" charset="0"/>
              </a:rPr>
              <a:t>supermost</a:t>
            </a:r>
            <a:r>
              <a:rPr lang="en-US" sz="11200" b="1" i="1" dirty="0" smtClean="0">
                <a:solidFill>
                  <a:srgbClr val="7030A0"/>
                </a:solidFill>
                <a:latin typeface="Balaram" pitchFamily="2" charset="0"/>
              </a:rPr>
              <a:t> human being,</a:t>
            </a:r>
          </a:p>
          <a:p>
            <a:pPr marL="548640" indent="-411480" fontAlgn="auto">
              <a:spcAft>
                <a:spcPts val="0"/>
              </a:spcAft>
              <a:buClr>
                <a:schemeClr val="tx1">
                  <a:shade val="95000"/>
                </a:schemeClr>
              </a:buClr>
              <a:buFont typeface="Wingdings 2"/>
              <a:buNone/>
              <a:defRPr/>
            </a:pPr>
            <a:r>
              <a:rPr lang="en-US" sz="11200" b="1" i="1" dirty="0" smtClean="0">
                <a:solidFill>
                  <a:srgbClr val="7030A0"/>
                </a:solidFill>
                <a:latin typeface="Balaram" pitchFamily="2" charset="0"/>
              </a:rPr>
              <a:t>unto mother </a:t>
            </a:r>
            <a:r>
              <a:rPr lang="en-US" sz="11200" b="1" i="1" dirty="0" err="1" smtClean="0">
                <a:solidFill>
                  <a:srgbClr val="7030A0"/>
                </a:solidFill>
                <a:latin typeface="Balaram" pitchFamily="2" charset="0"/>
              </a:rPr>
              <a:t>Sarasvati</a:t>
            </a:r>
            <a:r>
              <a:rPr lang="en-US" sz="11200" b="1" i="1" dirty="0" smtClean="0">
                <a:solidFill>
                  <a:srgbClr val="7030A0"/>
                </a:solidFill>
                <a:latin typeface="Balaram" pitchFamily="2" charset="0"/>
              </a:rPr>
              <a:t>, the goddess of learning, and unto</a:t>
            </a:r>
          </a:p>
          <a:p>
            <a:pPr marL="548640" indent="-411480" fontAlgn="auto">
              <a:spcAft>
                <a:spcPts val="0"/>
              </a:spcAft>
              <a:buClr>
                <a:schemeClr val="tx1">
                  <a:shade val="95000"/>
                </a:schemeClr>
              </a:buClr>
              <a:buFont typeface="Wingdings 2"/>
              <a:buNone/>
              <a:defRPr/>
            </a:pPr>
            <a:r>
              <a:rPr lang="en-US" sz="11200" b="1" i="1" dirty="0" err="1" smtClean="0">
                <a:solidFill>
                  <a:srgbClr val="7030A0"/>
                </a:solidFill>
                <a:latin typeface="Balaram" pitchFamily="2" charset="0"/>
              </a:rPr>
              <a:t>Srila</a:t>
            </a:r>
            <a:r>
              <a:rPr lang="en-US" sz="11200" b="1" i="1" dirty="0" smtClean="0">
                <a:solidFill>
                  <a:srgbClr val="7030A0"/>
                </a:solidFill>
                <a:latin typeface="Balaram" pitchFamily="2" charset="0"/>
              </a:rPr>
              <a:t> </a:t>
            </a:r>
            <a:r>
              <a:rPr lang="en-US" sz="11200" b="1" i="1" dirty="0" err="1" smtClean="0">
                <a:solidFill>
                  <a:srgbClr val="7030A0"/>
                </a:solidFill>
                <a:latin typeface="Balaram" pitchFamily="2" charset="0"/>
              </a:rPr>
              <a:t>Vyasadeva</a:t>
            </a:r>
            <a:r>
              <a:rPr lang="en-US" sz="11200" b="1" i="1" dirty="0" smtClean="0">
                <a:solidFill>
                  <a:srgbClr val="7030A0"/>
                </a:solidFill>
                <a:latin typeface="Balaram" pitchFamily="2" charset="0"/>
              </a:rPr>
              <a:t>, the author.</a:t>
            </a:r>
          </a:p>
          <a:p>
            <a:pPr marL="548640" indent="-411480" fontAlgn="auto">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endParaRPr lang="en-US" sz="3600" b="1" i="1" dirty="0">
              <a:solidFill>
                <a:srgbClr val="FF0000"/>
              </a:solidFill>
            </a:endParaRPr>
          </a:p>
        </p:txBody>
      </p:sp>
      <p:pic>
        <p:nvPicPr>
          <p:cNvPr id="3076" name="Picture 3" descr="C:\Users\Sarva\Pictures\Nilamadhava_2008-09-09.jpg"/>
          <p:cNvPicPr>
            <a:picLocks noChangeAspect="1" noChangeArrowheads="1"/>
          </p:cNvPicPr>
          <p:nvPr/>
        </p:nvPicPr>
        <p:blipFill>
          <a:blip r:embed="rId3" cstate="print"/>
          <a:srcRect/>
          <a:stretch>
            <a:fillRect/>
          </a:stretch>
        </p:blipFill>
        <p:spPr bwMode="auto">
          <a:xfrm>
            <a:off x="152400" y="1295400"/>
            <a:ext cx="1371600" cy="1828800"/>
          </a:xfrm>
          <a:prstGeom prst="rect">
            <a:avLst/>
          </a:prstGeom>
          <a:noFill/>
          <a:ln w="9525">
            <a:noFill/>
            <a:miter lim="800000"/>
            <a:headEnd/>
            <a:tailEnd/>
          </a:ln>
        </p:spPr>
      </p:pic>
      <p:pic>
        <p:nvPicPr>
          <p:cNvPr id="3077" name="Picture 4" descr="C:\Users\Sarva\Pictures\LARGE_RadhaRani_2009-04-01.jpg"/>
          <p:cNvPicPr>
            <a:picLocks noChangeAspect="1" noChangeArrowheads="1"/>
          </p:cNvPicPr>
          <p:nvPr/>
        </p:nvPicPr>
        <p:blipFill>
          <a:blip r:embed="rId4" cstate="print"/>
          <a:srcRect/>
          <a:stretch>
            <a:fillRect/>
          </a:stretch>
        </p:blipFill>
        <p:spPr bwMode="auto">
          <a:xfrm>
            <a:off x="7620000" y="1295400"/>
            <a:ext cx="13747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534400" cy="35052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1.9.28</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dharmärtha-käma-mokñäàç ca</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sahopäyän yathä mune</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nänäkhyäne</a:t>
            </a:r>
            <a:r>
              <a:rPr lang="vi-VN" sz="3600"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tihäseñu</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varëayäm äsa tattvavit</a:t>
            </a:r>
            <a:endParaRPr lang="en-US" dirty="0"/>
          </a:p>
        </p:txBody>
      </p:sp>
      <p:sp>
        <p:nvSpPr>
          <p:cNvPr id="4" name="Content Placeholder 2"/>
          <p:cNvSpPr txBox="1">
            <a:spLocks/>
          </p:cNvSpPr>
          <p:nvPr/>
        </p:nvSpPr>
        <p:spPr bwMode="auto">
          <a:xfrm>
            <a:off x="228600" y="3810000"/>
            <a:ext cx="86868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Then he described the occupational duties of </a:t>
            </a:r>
            <a:r>
              <a:rPr lang="en-US" b="1" i="1" dirty="0" smtClean="0">
                <a:solidFill>
                  <a:srgbClr val="7030A0"/>
                </a:solidFill>
                <a:latin typeface="Balaram" pitchFamily="2" charset="0"/>
              </a:rPr>
              <a:t>different</a:t>
            </a:r>
          </a:p>
          <a:p>
            <a:pPr>
              <a:buNone/>
            </a:pPr>
            <a:r>
              <a:rPr lang="en-US" b="1" i="1" dirty="0" smtClean="0">
                <a:solidFill>
                  <a:srgbClr val="7030A0"/>
                </a:solidFill>
                <a:latin typeface="Balaram" pitchFamily="2" charset="0"/>
              </a:rPr>
              <a:t>orders </a:t>
            </a:r>
            <a:r>
              <a:rPr lang="en-US" b="1" i="1" dirty="0">
                <a:solidFill>
                  <a:srgbClr val="7030A0"/>
                </a:solidFill>
                <a:latin typeface="Balaram" pitchFamily="2" charset="0"/>
              </a:rPr>
              <a:t>and statuses of life, </a:t>
            </a:r>
            <a:r>
              <a:rPr lang="en-US" b="1" i="1" dirty="0">
                <a:solidFill>
                  <a:schemeClr val="bg1"/>
                </a:solidFill>
                <a:latin typeface="Balaram" pitchFamily="2" charset="0"/>
              </a:rPr>
              <a:t>citing instances from history</a:t>
            </a:r>
            <a:r>
              <a:rPr lang="en-US" b="1" i="1" dirty="0" smtClean="0">
                <a:solidFill>
                  <a:srgbClr val="7030A0"/>
                </a:solidFill>
                <a:latin typeface="Balaram" pitchFamily="2" charset="0"/>
              </a:rPr>
              <a:t>,</a:t>
            </a:r>
          </a:p>
          <a:p>
            <a:pPr>
              <a:buNone/>
            </a:pPr>
            <a:r>
              <a:rPr lang="en-US" b="1" i="1" dirty="0" smtClean="0">
                <a:solidFill>
                  <a:srgbClr val="7030A0"/>
                </a:solidFill>
                <a:latin typeface="Balaram" pitchFamily="2" charset="0"/>
              </a:rPr>
              <a:t>for </a:t>
            </a:r>
            <a:r>
              <a:rPr lang="en-US" b="1" i="1" dirty="0">
                <a:solidFill>
                  <a:srgbClr val="7030A0"/>
                </a:solidFill>
                <a:latin typeface="Balaram" pitchFamily="2" charset="0"/>
              </a:rPr>
              <a:t>he was himself well acquainted with the truth</a:t>
            </a:r>
            <a:r>
              <a:rPr lang="en-US" b="1" i="1" dirty="0" smtClean="0">
                <a:solidFill>
                  <a:srgbClr val="7030A0"/>
                </a:solidFill>
                <a:latin typeface="Balaram" pitchFamily="2" charset="0"/>
              </a:rPr>
              <a:t>.</a:t>
            </a:r>
          </a:p>
        </p:txBody>
      </p:sp>
    </p:spTree>
    <p:extLst>
      <p:ext uri="{BB962C8B-B14F-4D97-AF65-F5344CB8AC3E}">
        <p14:creationId xmlns:p14="http://schemas.microsoft.com/office/powerpoint/2010/main" val="3061678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534400" cy="35052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1.9.29</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dharmaà pravadatas tasya</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sa kälaù pratyupasthitaù</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yo yoginaç chanda-måtyor</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väïchitas tüttaräyaëaù</a:t>
            </a:r>
            <a:endParaRPr lang="en-US" dirty="0"/>
          </a:p>
        </p:txBody>
      </p:sp>
      <p:sp>
        <p:nvSpPr>
          <p:cNvPr id="4" name="Content Placeholder 2"/>
          <p:cNvSpPr txBox="1">
            <a:spLocks/>
          </p:cNvSpPr>
          <p:nvPr/>
        </p:nvSpPr>
        <p:spPr bwMode="auto">
          <a:xfrm>
            <a:off x="228600" y="3810000"/>
            <a:ext cx="86868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While </a:t>
            </a:r>
            <a:r>
              <a:rPr lang="en-US" b="1" i="1" dirty="0" err="1">
                <a:solidFill>
                  <a:srgbClr val="7030A0"/>
                </a:solidFill>
                <a:latin typeface="Balaram" pitchFamily="2" charset="0"/>
              </a:rPr>
              <a:t>Bhéñmadeva</a:t>
            </a:r>
            <a:r>
              <a:rPr lang="en-US" b="1" i="1" dirty="0">
                <a:solidFill>
                  <a:srgbClr val="7030A0"/>
                </a:solidFill>
                <a:latin typeface="Balaram" pitchFamily="2" charset="0"/>
              </a:rPr>
              <a:t> was describing occupational duties</a:t>
            </a:r>
            <a:r>
              <a:rPr lang="en-US" b="1" i="1" dirty="0" smtClean="0">
                <a:solidFill>
                  <a:srgbClr val="7030A0"/>
                </a:solidFill>
                <a:latin typeface="Balaram" pitchFamily="2" charset="0"/>
              </a:rPr>
              <a:t>,</a:t>
            </a:r>
          </a:p>
          <a:p>
            <a:pPr>
              <a:buNone/>
            </a:pPr>
            <a:r>
              <a:rPr lang="en-US" b="1" i="1" dirty="0" smtClean="0">
                <a:solidFill>
                  <a:srgbClr val="7030A0"/>
                </a:solidFill>
                <a:latin typeface="Balaram" pitchFamily="2" charset="0"/>
              </a:rPr>
              <a:t>the </a:t>
            </a:r>
            <a:r>
              <a:rPr lang="en-US" b="1" i="1" dirty="0">
                <a:solidFill>
                  <a:srgbClr val="7030A0"/>
                </a:solidFill>
                <a:latin typeface="Balaram" pitchFamily="2" charset="0"/>
              </a:rPr>
              <a:t>sun's course ran into the northern hemisphere. </a:t>
            </a:r>
            <a:r>
              <a:rPr lang="en-US" b="1" i="1" dirty="0" smtClean="0">
                <a:solidFill>
                  <a:srgbClr val="7030A0"/>
                </a:solidFill>
                <a:latin typeface="Balaram" pitchFamily="2" charset="0"/>
              </a:rPr>
              <a:t>This</a:t>
            </a:r>
          </a:p>
          <a:p>
            <a:pPr>
              <a:buNone/>
            </a:pPr>
            <a:r>
              <a:rPr lang="en-US" b="1" i="1" dirty="0" smtClean="0">
                <a:solidFill>
                  <a:srgbClr val="7030A0"/>
                </a:solidFill>
                <a:latin typeface="Balaram" pitchFamily="2" charset="0"/>
              </a:rPr>
              <a:t>period </a:t>
            </a:r>
            <a:r>
              <a:rPr lang="en-US" b="1" i="1" dirty="0">
                <a:solidFill>
                  <a:srgbClr val="7030A0"/>
                </a:solidFill>
                <a:latin typeface="Balaram" pitchFamily="2" charset="0"/>
              </a:rPr>
              <a:t>is desired by mystics who die at their will.</a:t>
            </a:r>
            <a:endParaRPr lang="en-US" b="1" i="1" dirty="0" smtClean="0">
              <a:solidFill>
                <a:srgbClr val="7030A0"/>
              </a:solidFill>
              <a:latin typeface="Balaram" pitchFamily="2" charset="0"/>
            </a:endParaRPr>
          </a:p>
        </p:txBody>
      </p:sp>
    </p:spTree>
    <p:extLst>
      <p:ext uri="{BB962C8B-B14F-4D97-AF65-F5344CB8AC3E}">
        <p14:creationId xmlns:p14="http://schemas.microsoft.com/office/powerpoint/2010/main" val="2789743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152400" y="152400"/>
            <a:ext cx="8839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1.9.29 – Perfection of yoga</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5" name="TextBox 4"/>
          <p:cNvSpPr txBox="1">
            <a:spLocks noChangeArrowheads="1"/>
          </p:cNvSpPr>
          <p:nvPr/>
        </p:nvSpPr>
        <p:spPr bwMode="auto">
          <a:xfrm>
            <a:off x="152400" y="1371600"/>
            <a:ext cx="8839200" cy="4154984"/>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“Perfection of yoga means attainment of such </a:t>
            </a:r>
            <a:r>
              <a:rPr lang="en-US" sz="2400" dirty="0" err="1">
                <a:solidFill>
                  <a:schemeClr val="bg1"/>
                </a:solidFill>
                <a:latin typeface="Balaram" pitchFamily="2" charset="0"/>
              </a:rPr>
              <a:t>supermental</a:t>
            </a:r>
            <a:r>
              <a:rPr lang="en-US" sz="2400" dirty="0">
                <a:solidFill>
                  <a:schemeClr val="bg1"/>
                </a:solidFill>
                <a:latin typeface="Balaram" pitchFamily="2" charset="0"/>
              </a:rPr>
              <a:t> states as to be able to leave the material body as desired. </a:t>
            </a:r>
            <a:r>
              <a:rPr lang="en-US" sz="2400" dirty="0" err="1">
                <a:solidFill>
                  <a:schemeClr val="bg1"/>
                </a:solidFill>
                <a:latin typeface="Balaram" pitchFamily="2" charset="0"/>
              </a:rPr>
              <a:t>Yogés</a:t>
            </a:r>
            <a:r>
              <a:rPr lang="en-US" sz="2400" dirty="0">
                <a:solidFill>
                  <a:schemeClr val="bg1"/>
                </a:solidFill>
                <a:latin typeface="Balaram" pitchFamily="2" charset="0"/>
              </a:rPr>
              <a:t> can also reach any planet within no time without a material vehicle. The </a:t>
            </a:r>
            <a:r>
              <a:rPr lang="en-US" sz="2400" dirty="0" err="1">
                <a:solidFill>
                  <a:schemeClr val="bg1"/>
                </a:solidFill>
                <a:latin typeface="Balaram" pitchFamily="2" charset="0"/>
              </a:rPr>
              <a:t>yogés</a:t>
            </a:r>
            <a:r>
              <a:rPr lang="en-US" sz="2400" dirty="0">
                <a:solidFill>
                  <a:schemeClr val="bg1"/>
                </a:solidFill>
                <a:latin typeface="Balaram" pitchFamily="2" charset="0"/>
              </a:rPr>
              <a:t> can reach the highest planetary system within a very short time, and this is impossible for the </a:t>
            </a:r>
            <a:r>
              <a:rPr lang="en-US" sz="2400" dirty="0" err="1">
                <a:solidFill>
                  <a:schemeClr val="bg1"/>
                </a:solidFill>
                <a:latin typeface="Balaram" pitchFamily="2" charset="0"/>
              </a:rPr>
              <a:t>materialist</a:t>
            </a:r>
            <a:r>
              <a:rPr lang="en-US" sz="2400" dirty="0" err="1" smtClean="0">
                <a:solidFill>
                  <a:schemeClr val="bg1"/>
                </a:solidFill>
                <a:latin typeface="Balaram" pitchFamily="2" charset="0"/>
              </a:rPr>
              <a:t>..This</a:t>
            </a:r>
            <a:r>
              <a:rPr lang="en-US" sz="2400" dirty="0" smtClean="0">
                <a:solidFill>
                  <a:schemeClr val="bg1"/>
                </a:solidFill>
                <a:latin typeface="Balaram" pitchFamily="2" charset="0"/>
              </a:rPr>
              <a:t> </a:t>
            </a:r>
            <a:r>
              <a:rPr lang="en-US" sz="2400" dirty="0">
                <a:solidFill>
                  <a:schemeClr val="bg1"/>
                </a:solidFill>
                <a:latin typeface="Balaram" pitchFamily="2" charset="0"/>
              </a:rPr>
              <a:t>is a different science, and </a:t>
            </a:r>
            <a:r>
              <a:rPr lang="en-US" sz="2400" dirty="0" err="1">
                <a:solidFill>
                  <a:schemeClr val="bg1"/>
                </a:solidFill>
                <a:latin typeface="Balaram" pitchFamily="2" charset="0"/>
              </a:rPr>
              <a:t>Bhéñmadeva</a:t>
            </a:r>
            <a:r>
              <a:rPr lang="en-US" sz="2400" dirty="0">
                <a:solidFill>
                  <a:schemeClr val="bg1"/>
                </a:solidFill>
                <a:latin typeface="Balaram" pitchFamily="2" charset="0"/>
              </a:rPr>
              <a:t> knew well how to utilize it. He was just waiting for the </a:t>
            </a:r>
            <a:r>
              <a:rPr lang="en-US" sz="2400" dirty="0">
                <a:solidFill>
                  <a:srgbClr val="7030A0"/>
                </a:solidFill>
                <a:latin typeface="Balaram" pitchFamily="2" charset="0"/>
              </a:rPr>
              <a:t>suitable moment to quit his material body</a:t>
            </a:r>
            <a:r>
              <a:rPr lang="en-US" sz="2400" dirty="0">
                <a:solidFill>
                  <a:schemeClr val="bg1"/>
                </a:solidFill>
                <a:latin typeface="Balaram" pitchFamily="2" charset="0"/>
              </a:rPr>
              <a:t>, and the golden opportunity arrived when he was instructing his noble grandsons, the </a:t>
            </a:r>
            <a:r>
              <a:rPr lang="en-US" sz="2400" dirty="0" err="1">
                <a:solidFill>
                  <a:schemeClr val="bg1"/>
                </a:solidFill>
                <a:latin typeface="Balaram" pitchFamily="2" charset="0"/>
              </a:rPr>
              <a:t>Päëòavas</a:t>
            </a:r>
            <a:r>
              <a:rPr lang="en-US" sz="2400" dirty="0">
                <a:solidFill>
                  <a:schemeClr val="bg1"/>
                </a:solidFill>
                <a:latin typeface="Balaram" pitchFamily="2" charset="0"/>
              </a:rPr>
              <a:t>. He thus prepared himself to quit his body before the exalted Lord </a:t>
            </a:r>
            <a:r>
              <a:rPr lang="en-US" sz="2400" dirty="0" err="1">
                <a:solidFill>
                  <a:schemeClr val="bg1"/>
                </a:solidFill>
                <a:latin typeface="Balaram" pitchFamily="2" charset="0"/>
              </a:rPr>
              <a:t>Çré</a:t>
            </a:r>
            <a:r>
              <a:rPr lang="en-US" sz="2400" dirty="0">
                <a:solidFill>
                  <a:schemeClr val="bg1"/>
                </a:solidFill>
                <a:latin typeface="Balaram" pitchFamily="2" charset="0"/>
              </a:rPr>
              <a:t> </a:t>
            </a:r>
            <a:r>
              <a:rPr lang="en-US" sz="2400" dirty="0" err="1">
                <a:solidFill>
                  <a:schemeClr val="bg1"/>
                </a:solidFill>
                <a:latin typeface="Balaram" pitchFamily="2" charset="0"/>
              </a:rPr>
              <a:t>Kåñëa</a:t>
            </a:r>
            <a:r>
              <a:rPr lang="en-US" sz="2400" dirty="0">
                <a:solidFill>
                  <a:schemeClr val="bg1"/>
                </a:solidFill>
                <a:latin typeface="Balaram" pitchFamily="2" charset="0"/>
              </a:rPr>
              <a:t>, the pious </a:t>
            </a:r>
            <a:r>
              <a:rPr lang="en-US" sz="2400" dirty="0" err="1">
                <a:solidFill>
                  <a:schemeClr val="bg1"/>
                </a:solidFill>
                <a:latin typeface="Balaram" pitchFamily="2" charset="0"/>
              </a:rPr>
              <a:t>Päëòavas</a:t>
            </a:r>
            <a:r>
              <a:rPr lang="en-US" sz="2400" dirty="0">
                <a:solidFill>
                  <a:schemeClr val="bg1"/>
                </a:solidFill>
                <a:latin typeface="Balaram" pitchFamily="2" charset="0"/>
              </a:rPr>
              <a:t> and the great sages headed by </a:t>
            </a:r>
            <a:r>
              <a:rPr lang="en-US" sz="2400" dirty="0" err="1">
                <a:solidFill>
                  <a:schemeClr val="bg1"/>
                </a:solidFill>
                <a:latin typeface="Balaram" pitchFamily="2" charset="0"/>
              </a:rPr>
              <a:t>Bhagavän</a:t>
            </a:r>
            <a:r>
              <a:rPr lang="en-US" sz="2400" dirty="0">
                <a:solidFill>
                  <a:schemeClr val="bg1"/>
                </a:solidFill>
                <a:latin typeface="Balaram" pitchFamily="2" charset="0"/>
              </a:rPr>
              <a:t> </a:t>
            </a:r>
            <a:r>
              <a:rPr lang="en-US" sz="2400" dirty="0" err="1">
                <a:solidFill>
                  <a:schemeClr val="bg1"/>
                </a:solidFill>
                <a:latin typeface="Balaram" pitchFamily="2" charset="0"/>
              </a:rPr>
              <a:t>Vyäsa</a:t>
            </a:r>
            <a:r>
              <a:rPr lang="en-US" sz="2400" dirty="0">
                <a:solidFill>
                  <a:schemeClr val="bg1"/>
                </a:solidFill>
                <a:latin typeface="Balaram" pitchFamily="2" charset="0"/>
              </a:rPr>
              <a:t>, etc., all great souls.”</a:t>
            </a:r>
            <a:endParaRPr lang="en-US" sz="2400" b="1" dirty="0">
              <a:solidFill>
                <a:schemeClr val="bg1"/>
              </a:solidFill>
              <a:latin typeface="Balaram" pitchFamily="2" charset="0"/>
            </a:endParaRPr>
          </a:p>
        </p:txBody>
      </p:sp>
    </p:spTree>
    <p:extLst>
      <p:ext uri="{BB962C8B-B14F-4D97-AF65-F5344CB8AC3E}">
        <p14:creationId xmlns:p14="http://schemas.microsoft.com/office/powerpoint/2010/main" val="274192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534400" cy="2667000"/>
          </a:xfrm>
        </p:spPr>
        <p:txBody>
          <a:bodyPr/>
          <a:lstStyle/>
          <a:p>
            <a:pPr marL="136525" indent="0" algn="ctr">
              <a:spcBef>
                <a:spcPts val="272"/>
              </a:spcBef>
              <a:buNone/>
            </a:pPr>
            <a:r>
              <a:rPr lang="en-US"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1.9.30</a:t>
            </a:r>
            <a:endParaRPr lang="en-US"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spcBef>
                <a:spcPts val="272"/>
              </a:spcBef>
              <a:buNone/>
            </a:pPr>
            <a:r>
              <a:rPr lang="vi-VN"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tadopasaàhåtya </a:t>
            </a: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giraù sahasraëér</a:t>
            </a:r>
          </a:p>
          <a:p>
            <a:pPr marL="136525" indent="0" algn="ctr">
              <a:spcBef>
                <a:spcPts val="272"/>
              </a:spcBef>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vimukta-saìgaà mana ädi-püruñe</a:t>
            </a:r>
          </a:p>
          <a:p>
            <a:pPr marL="136525" indent="0" algn="ctr">
              <a:spcBef>
                <a:spcPts val="272"/>
              </a:spcBef>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kåñëe lasat-péta-paöe </a:t>
            </a:r>
            <a:r>
              <a:rPr lang="vi-VN"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catur-bhuje</a:t>
            </a:r>
          </a:p>
          <a:p>
            <a:pPr marL="136525" indent="0" algn="ctr">
              <a:spcBef>
                <a:spcPts val="272"/>
              </a:spcBef>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puraù sthite 'mélita-dåg vyadhärayat</a:t>
            </a:r>
            <a:endParaRPr lang="en-US" dirty="0"/>
          </a:p>
        </p:txBody>
      </p:sp>
      <p:sp>
        <p:nvSpPr>
          <p:cNvPr id="5" name="Content Placeholder 2"/>
          <p:cNvSpPr txBox="1">
            <a:spLocks/>
          </p:cNvSpPr>
          <p:nvPr/>
        </p:nvSpPr>
        <p:spPr bwMode="auto">
          <a:xfrm>
            <a:off x="228600" y="2743200"/>
            <a:ext cx="86868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spcBef>
                <a:spcPts val="272"/>
              </a:spcBef>
              <a:buNone/>
            </a:pPr>
            <a:r>
              <a:rPr lang="en-US" b="1" i="1" dirty="0">
                <a:solidFill>
                  <a:srgbClr val="7030A0"/>
                </a:solidFill>
                <a:latin typeface="Balaram" pitchFamily="2" charset="0"/>
              </a:rPr>
              <a:t>Thereupon that man who spoke on different subjects </a:t>
            </a:r>
            <a:r>
              <a:rPr lang="en-US" b="1" i="1" dirty="0" smtClean="0">
                <a:solidFill>
                  <a:srgbClr val="7030A0"/>
                </a:solidFill>
                <a:latin typeface="Balaram" pitchFamily="2" charset="0"/>
              </a:rPr>
              <a:t>with</a:t>
            </a:r>
          </a:p>
          <a:p>
            <a:pPr>
              <a:spcBef>
                <a:spcPts val="272"/>
              </a:spcBef>
              <a:buNone/>
            </a:pPr>
            <a:r>
              <a:rPr lang="en-US" b="1" i="1" dirty="0" smtClean="0">
                <a:solidFill>
                  <a:srgbClr val="7030A0"/>
                </a:solidFill>
                <a:latin typeface="Balaram" pitchFamily="2" charset="0"/>
              </a:rPr>
              <a:t>thousands </a:t>
            </a:r>
            <a:r>
              <a:rPr lang="en-US" b="1" i="1" dirty="0">
                <a:solidFill>
                  <a:srgbClr val="7030A0"/>
                </a:solidFill>
                <a:latin typeface="Balaram" pitchFamily="2" charset="0"/>
              </a:rPr>
              <a:t>of meanings and who fought on thousands of </a:t>
            </a:r>
            <a:endParaRPr lang="en-US" b="1" i="1" dirty="0" smtClean="0">
              <a:solidFill>
                <a:srgbClr val="7030A0"/>
              </a:solidFill>
              <a:latin typeface="Balaram" pitchFamily="2" charset="0"/>
            </a:endParaRPr>
          </a:p>
          <a:p>
            <a:pPr>
              <a:spcBef>
                <a:spcPts val="272"/>
              </a:spcBef>
              <a:buNone/>
            </a:pPr>
            <a:r>
              <a:rPr lang="en-US" b="1" i="1" dirty="0" smtClean="0">
                <a:solidFill>
                  <a:srgbClr val="7030A0"/>
                </a:solidFill>
                <a:latin typeface="Balaram" pitchFamily="2" charset="0"/>
              </a:rPr>
              <a:t>battlefields </a:t>
            </a:r>
            <a:r>
              <a:rPr lang="en-US" b="1" i="1" dirty="0">
                <a:solidFill>
                  <a:srgbClr val="7030A0"/>
                </a:solidFill>
                <a:latin typeface="Balaram" pitchFamily="2" charset="0"/>
              </a:rPr>
              <a:t>and protected thousands of men, </a:t>
            </a:r>
            <a:r>
              <a:rPr lang="en-US" b="1" i="1" dirty="0" smtClean="0">
                <a:solidFill>
                  <a:srgbClr val="7030A0"/>
                </a:solidFill>
                <a:latin typeface="Balaram" pitchFamily="2" charset="0"/>
              </a:rPr>
              <a:t>stopped</a:t>
            </a:r>
          </a:p>
          <a:p>
            <a:pPr>
              <a:spcBef>
                <a:spcPts val="272"/>
              </a:spcBef>
              <a:buNone/>
            </a:pPr>
            <a:r>
              <a:rPr lang="en-US" b="1" i="1" dirty="0" smtClean="0">
                <a:solidFill>
                  <a:srgbClr val="7030A0"/>
                </a:solidFill>
                <a:latin typeface="Balaram" pitchFamily="2" charset="0"/>
              </a:rPr>
              <a:t>speaking </a:t>
            </a:r>
            <a:r>
              <a:rPr lang="en-US" b="1" i="1" dirty="0">
                <a:solidFill>
                  <a:srgbClr val="7030A0"/>
                </a:solidFill>
                <a:latin typeface="Balaram" pitchFamily="2" charset="0"/>
              </a:rPr>
              <a:t>and, being </a:t>
            </a:r>
            <a:r>
              <a:rPr lang="en-US" b="1" i="1" dirty="0" smtClean="0">
                <a:solidFill>
                  <a:srgbClr val="7030A0"/>
                </a:solidFill>
                <a:latin typeface="Balaram" pitchFamily="2" charset="0"/>
              </a:rPr>
              <a:t>completely </a:t>
            </a:r>
            <a:r>
              <a:rPr lang="en-US" b="1" i="1" dirty="0">
                <a:solidFill>
                  <a:schemeClr val="bg1"/>
                </a:solidFill>
                <a:latin typeface="Balaram" pitchFamily="2" charset="0"/>
              </a:rPr>
              <a:t>freed from all bondage</a:t>
            </a:r>
            <a:r>
              <a:rPr lang="en-US" b="1" i="1" dirty="0" smtClean="0">
                <a:solidFill>
                  <a:srgbClr val="7030A0"/>
                </a:solidFill>
                <a:latin typeface="Balaram" pitchFamily="2" charset="0"/>
              </a:rPr>
              <a:t>,</a:t>
            </a:r>
          </a:p>
          <a:p>
            <a:pPr>
              <a:spcBef>
                <a:spcPts val="272"/>
              </a:spcBef>
              <a:buNone/>
            </a:pPr>
            <a:r>
              <a:rPr lang="en-US" b="1" i="1" dirty="0" smtClean="0">
                <a:solidFill>
                  <a:schemeClr val="bg1"/>
                </a:solidFill>
                <a:latin typeface="Balaram" pitchFamily="2" charset="0"/>
              </a:rPr>
              <a:t>withdrew </a:t>
            </a:r>
            <a:r>
              <a:rPr lang="en-US" b="1" i="1" dirty="0">
                <a:solidFill>
                  <a:schemeClr val="bg1"/>
                </a:solidFill>
                <a:latin typeface="Balaram" pitchFamily="2" charset="0"/>
              </a:rPr>
              <a:t>his mind </a:t>
            </a:r>
            <a:r>
              <a:rPr lang="en-US" b="1" i="1" dirty="0">
                <a:solidFill>
                  <a:srgbClr val="7030A0"/>
                </a:solidFill>
                <a:latin typeface="Balaram" pitchFamily="2" charset="0"/>
              </a:rPr>
              <a:t>from everything else and fixed </a:t>
            </a:r>
            <a:r>
              <a:rPr lang="en-US" b="1" i="1" dirty="0" smtClean="0">
                <a:solidFill>
                  <a:srgbClr val="7030A0"/>
                </a:solidFill>
                <a:latin typeface="Balaram" pitchFamily="2" charset="0"/>
              </a:rPr>
              <a:t>his</a:t>
            </a:r>
          </a:p>
          <a:p>
            <a:pPr>
              <a:spcBef>
                <a:spcPts val="272"/>
              </a:spcBef>
              <a:buNone/>
            </a:pPr>
            <a:r>
              <a:rPr lang="en-US" b="1" i="1" dirty="0" smtClean="0">
                <a:solidFill>
                  <a:srgbClr val="7030A0"/>
                </a:solidFill>
                <a:latin typeface="Balaram" pitchFamily="2" charset="0"/>
              </a:rPr>
              <a:t>wide-open </a:t>
            </a:r>
            <a:r>
              <a:rPr lang="en-US" b="1" i="1" dirty="0">
                <a:solidFill>
                  <a:srgbClr val="7030A0"/>
                </a:solidFill>
                <a:latin typeface="Balaram" pitchFamily="2" charset="0"/>
              </a:rPr>
              <a:t>eyes upon the original Personality </a:t>
            </a:r>
            <a:r>
              <a:rPr lang="en-US" b="1" i="1" dirty="0" smtClean="0">
                <a:solidFill>
                  <a:srgbClr val="7030A0"/>
                </a:solidFill>
                <a:latin typeface="Balaram" pitchFamily="2" charset="0"/>
              </a:rPr>
              <a:t>of</a:t>
            </a:r>
          </a:p>
          <a:p>
            <a:pPr>
              <a:spcBef>
                <a:spcPts val="272"/>
              </a:spcBef>
              <a:buNone/>
            </a:pPr>
            <a:r>
              <a:rPr lang="en-US" b="1" i="1" dirty="0" smtClean="0">
                <a:solidFill>
                  <a:srgbClr val="7030A0"/>
                </a:solidFill>
                <a:latin typeface="Balaram" pitchFamily="2" charset="0"/>
              </a:rPr>
              <a:t>Godhead</a:t>
            </a:r>
            <a:r>
              <a:rPr lang="en-US" b="1" i="1" dirty="0">
                <a:solidFill>
                  <a:srgbClr val="7030A0"/>
                </a:solidFill>
                <a:latin typeface="Balaram" pitchFamily="2" charset="0"/>
              </a:rPr>
              <a:t>, </a:t>
            </a:r>
            <a:r>
              <a:rPr lang="en-US" b="1" i="1" dirty="0" err="1">
                <a:solidFill>
                  <a:srgbClr val="7030A0"/>
                </a:solidFill>
                <a:latin typeface="Balaram" pitchFamily="2" charset="0"/>
              </a:rPr>
              <a:t>Çré</a:t>
            </a:r>
            <a:r>
              <a:rPr lang="en-US" b="1" i="1" dirty="0">
                <a:solidFill>
                  <a:srgbClr val="7030A0"/>
                </a:solidFill>
                <a:latin typeface="Balaram" pitchFamily="2" charset="0"/>
              </a:rPr>
              <a:t> </a:t>
            </a:r>
            <a:r>
              <a:rPr lang="en-US" b="1" i="1" dirty="0" err="1">
                <a:solidFill>
                  <a:srgbClr val="7030A0"/>
                </a:solidFill>
                <a:latin typeface="Balaram" pitchFamily="2" charset="0"/>
              </a:rPr>
              <a:t>Kåñëa</a:t>
            </a:r>
            <a:r>
              <a:rPr lang="en-US" b="1" i="1" dirty="0">
                <a:solidFill>
                  <a:srgbClr val="7030A0"/>
                </a:solidFill>
                <a:latin typeface="Balaram" pitchFamily="2" charset="0"/>
              </a:rPr>
              <a:t>, who stood before him, </a:t>
            </a:r>
            <a:r>
              <a:rPr lang="en-US" b="1" i="1" dirty="0">
                <a:solidFill>
                  <a:schemeClr val="bg1"/>
                </a:solidFill>
                <a:latin typeface="Balaram" pitchFamily="2" charset="0"/>
              </a:rPr>
              <a:t>four-handed</a:t>
            </a:r>
            <a:r>
              <a:rPr lang="en-US" b="1" i="1" dirty="0" smtClean="0">
                <a:solidFill>
                  <a:srgbClr val="7030A0"/>
                </a:solidFill>
                <a:latin typeface="Balaram" pitchFamily="2" charset="0"/>
              </a:rPr>
              <a:t>,</a:t>
            </a:r>
          </a:p>
          <a:p>
            <a:pPr>
              <a:spcBef>
                <a:spcPts val="272"/>
              </a:spcBef>
              <a:buNone/>
            </a:pPr>
            <a:r>
              <a:rPr lang="en-US" b="1" i="1" dirty="0" smtClean="0">
                <a:solidFill>
                  <a:srgbClr val="7030A0"/>
                </a:solidFill>
                <a:latin typeface="Balaram" pitchFamily="2" charset="0"/>
              </a:rPr>
              <a:t>dressed </a:t>
            </a:r>
            <a:r>
              <a:rPr lang="en-US" b="1" i="1" dirty="0">
                <a:solidFill>
                  <a:srgbClr val="7030A0"/>
                </a:solidFill>
                <a:latin typeface="Balaram" pitchFamily="2" charset="0"/>
              </a:rPr>
              <a:t>in yellow garments that glittered and shined.</a:t>
            </a:r>
            <a:endParaRPr lang="en-US" b="1" i="1" dirty="0" smtClean="0">
              <a:solidFill>
                <a:srgbClr val="7030A0"/>
              </a:solidFill>
              <a:latin typeface="Balaram" pitchFamily="2" charset="0"/>
            </a:endParaRPr>
          </a:p>
        </p:txBody>
      </p:sp>
    </p:spTree>
    <p:extLst>
      <p:ext uri="{BB962C8B-B14F-4D97-AF65-F5344CB8AC3E}">
        <p14:creationId xmlns:p14="http://schemas.microsoft.com/office/powerpoint/2010/main" val="1538875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152400" y="152400"/>
            <a:ext cx="8839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1.9.30 – Lord’s grace</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5" name="TextBox 4"/>
          <p:cNvSpPr txBox="1">
            <a:spLocks noChangeArrowheads="1"/>
          </p:cNvSpPr>
          <p:nvPr/>
        </p:nvSpPr>
        <p:spPr bwMode="auto">
          <a:xfrm>
            <a:off x="152400" y="1371600"/>
            <a:ext cx="8839200" cy="4154984"/>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a:t>
            </a:r>
            <a:r>
              <a:rPr lang="en-US" sz="2400" dirty="0" err="1">
                <a:solidFill>
                  <a:schemeClr val="bg1"/>
                </a:solidFill>
                <a:latin typeface="Balaram" pitchFamily="2" charset="0"/>
              </a:rPr>
              <a:t>Çré</a:t>
            </a:r>
            <a:r>
              <a:rPr lang="en-US" sz="2400" dirty="0">
                <a:solidFill>
                  <a:schemeClr val="bg1"/>
                </a:solidFill>
                <a:latin typeface="Balaram" pitchFamily="2" charset="0"/>
              </a:rPr>
              <a:t> </a:t>
            </a:r>
            <a:r>
              <a:rPr lang="en-US" sz="2400" dirty="0" err="1">
                <a:solidFill>
                  <a:schemeClr val="bg1"/>
                </a:solidFill>
                <a:latin typeface="Balaram" pitchFamily="2" charset="0"/>
              </a:rPr>
              <a:t>Bhéñmadeva</a:t>
            </a:r>
            <a:r>
              <a:rPr lang="en-US" sz="2400" dirty="0">
                <a:solidFill>
                  <a:schemeClr val="bg1"/>
                </a:solidFill>
                <a:latin typeface="Balaram" pitchFamily="2" charset="0"/>
              </a:rPr>
              <a:t> attained the perfection of quitting his body at will and was fortunate enough to have Lord </a:t>
            </a:r>
            <a:r>
              <a:rPr lang="en-US" sz="2400" dirty="0" err="1">
                <a:solidFill>
                  <a:schemeClr val="bg1"/>
                </a:solidFill>
                <a:latin typeface="Balaram" pitchFamily="2" charset="0"/>
              </a:rPr>
              <a:t>Kåñëa</a:t>
            </a:r>
            <a:r>
              <a:rPr lang="en-US" sz="2400" dirty="0">
                <a:solidFill>
                  <a:schemeClr val="bg1"/>
                </a:solidFill>
                <a:latin typeface="Balaram" pitchFamily="2" charset="0"/>
              </a:rPr>
              <a:t>, the object of his attention, personally present at the time of death. He therefore fixed his open eyes upon Him. He wanted to see </a:t>
            </a:r>
            <a:r>
              <a:rPr lang="en-US" sz="2400" dirty="0" err="1">
                <a:solidFill>
                  <a:schemeClr val="bg1"/>
                </a:solidFill>
                <a:latin typeface="Balaram" pitchFamily="2" charset="0"/>
              </a:rPr>
              <a:t>Çré</a:t>
            </a:r>
            <a:r>
              <a:rPr lang="en-US" sz="2400" dirty="0">
                <a:solidFill>
                  <a:schemeClr val="bg1"/>
                </a:solidFill>
                <a:latin typeface="Balaram" pitchFamily="2" charset="0"/>
              </a:rPr>
              <a:t> </a:t>
            </a:r>
            <a:r>
              <a:rPr lang="en-US" sz="2400" dirty="0" err="1">
                <a:solidFill>
                  <a:schemeClr val="bg1"/>
                </a:solidFill>
                <a:latin typeface="Balaram" pitchFamily="2" charset="0"/>
              </a:rPr>
              <a:t>Kåñëa</a:t>
            </a:r>
            <a:r>
              <a:rPr lang="en-US" sz="2400" dirty="0">
                <a:solidFill>
                  <a:schemeClr val="bg1"/>
                </a:solidFill>
                <a:latin typeface="Balaram" pitchFamily="2" charset="0"/>
              </a:rPr>
              <a:t> for a long time out of his spontaneous love for Him. Because he was a pure devotee, he had very little to do with the detailed performance of yogic principles. Simple bhakti-yoga is enough to bring about perfection. Therefore, the </a:t>
            </a:r>
            <a:r>
              <a:rPr lang="en-US" sz="2400" dirty="0">
                <a:solidFill>
                  <a:srgbClr val="7030A0"/>
                </a:solidFill>
                <a:latin typeface="Balaram" pitchFamily="2" charset="0"/>
              </a:rPr>
              <a:t>ardent desire of </a:t>
            </a:r>
            <a:r>
              <a:rPr lang="en-US" sz="2400" dirty="0" err="1">
                <a:solidFill>
                  <a:srgbClr val="7030A0"/>
                </a:solidFill>
                <a:latin typeface="Balaram" pitchFamily="2" charset="0"/>
              </a:rPr>
              <a:t>Bhéñmadeva</a:t>
            </a:r>
            <a:r>
              <a:rPr lang="en-US" sz="2400" dirty="0">
                <a:solidFill>
                  <a:srgbClr val="7030A0"/>
                </a:solidFill>
                <a:latin typeface="Balaram" pitchFamily="2" charset="0"/>
              </a:rPr>
              <a:t> </a:t>
            </a:r>
            <a:r>
              <a:rPr lang="en-US" sz="2400" dirty="0">
                <a:solidFill>
                  <a:schemeClr val="bg1"/>
                </a:solidFill>
                <a:latin typeface="Balaram" pitchFamily="2" charset="0"/>
              </a:rPr>
              <a:t>was to see the person of Lord </a:t>
            </a:r>
            <a:r>
              <a:rPr lang="en-US" sz="2400" dirty="0" err="1">
                <a:solidFill>
                  <a:schemeClr val="bg1"/>
                </a:solidFill>
                <a:latin typeface="Balaram" pitchFamily="2" charset="0"/>
              </a:rPr>
              <a:t>Kåñëa</a:t>
            </a:r>
            <a:r>
              <a:rPr lang="en-US" sz="2400" dirty="0">
                <a:solidFill>
                  <a:schemeClr val="bg1"/>
                </a:solidFill>
                <a:latin typeface="Balaram" pitchFamily="2" charset="0"/>
              </a:rPr>
              <a:t>, the most lovable object, and by the grace of the Lord, </a:t>
            </a:r>
            <a:r>
              <a:rPr lang="en-US" sz="2400" dirty="0" err="1">
                <a:solidFill>
                  <a:schemeClr val="bg1"/>
                </a:solidFill>
                <a:latin typeface="Balaram" pitchFamily="2" charset="0"/>
              </a:rPr>
              <a:t>Çré</a:t>
            </a:r>
            <a:r>
              <a:rPr lang="en-US" sz="2400" dirty="0">
                <a:solidFill>
                  <a:schemeClr val="bg1"/>
                </a:solidFill>
                <a:latin typeface="Balaram" pitchFamily="2" charset="0"/>
              </a:rPr>
              <a:t> </a:t>
            </a:r>
            <a:r>
              <a:rPr lang="en-US" sz="2400" dirty="0" err="1">
                <a:solidFill>
                  <a:schemeClr val="bg1"/>
                </a:solidFill>
                <a:latin typeface="Balaram" pitchFamily="2" charset="0"/>
              </a:rPr>
              <a:t>Bhéñmadeva</a:t>
            </a:r>
            <a:r>
              <a:rPr lang="en-US" sz="2400" dirty="0">
                <a:solidFill>
                  <a:schemeClr val="bg1"/>
                </a:solidFill>
                <a:latin typeface="Balaram" pitchFamily="2" charset="0"/>
              </a:rPr>
              <a:t> had this opportunity at the last stage of his </a:t>
            </a:r>
            <a:r>
              <a:rPr lang="en-US" sz="2400" dirty="0" smtClean="0">
                <a:solidFill>
                  <a:schemeClr val="bg1"/>
                </a:solidFill>
                <a:latin typeface="Balaram" pitchFamily="2" charset="0"/>
              </a:rPr>
              <a:t>breathing.”</a:t>
            </a:r>
            <a:endParaRPr lang="en-US" sz="2400" b="1" dirty="0">
              <a:solidFill>
                <a:schemeClr val="bg1"/>
              </a:solidFill>
              <a:latin typeface="Balaram" pitchFamily="2" charset="0"/>
            </a:endParaRPr>
          </a:p>
        </p:txBody>
      </p:sp>
    </p:spTree>
    <p:extLst>
      <p:ext uri="{BB962C8B-B14F-4D97-AF65-F5344CB8AC3E}">
        <p14:creationId xmlns:p14="http://schemas.microsoft.com/office/powerpoint/2010/main" val="1854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152400" y="76200"/>
            <a:ext cx="8839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Lord’s reciprocation</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992" y="914400"/>
            <a:ext cx="751584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281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152400" y="76200"/>
            <a:ext cx="8839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Lord’s reciprocation</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38200"/>
            <a:ext cx="7543800" cy="565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855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534400" cy="35052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1.9.31</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viçuddhayä dhäraëayä hatäçubhas</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tad-ékñayaiväçu gatä-yudha-çramaù</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nivåtta-sarvendriya-våtti-vibhramas</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tuñöäva janyaà visåjaï janärdanam</a:t>
            </a:r>
            <a:endParaRPr lang="en-US" dirty="0"/>
          </a:p>
        </p:txBody>
      </p:sp>
      <p:sp>
        <p:nvSpPr>
          <p:cNvPr id="4" name="Content Placeholder 2"/>
          <p:cNvSpPr txBox="1">
            <a:spLocks/>
          </p:cNvSpPr>
          <p:nvPr/>
        </p:nvSpPr>
        <p:spPr bwMode="auto">
          <a:xfrm>
            <a:off x="228600" y="3581400"/>
            <a:ext cx="86868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By pure meditation, </a:t>
            </a:r>
            <a:r>
              <a:rPr lang="en-US" b="1" i="1" dirty="0">
                <a:solidFill>
                  <a:schemeClr val="bg1"/>
                </a:solidFill>
                <a:latin typeface="Balaram" pitchFamily="2" charset="0"/>
              </a:rPr>
              <a:t>looking at Lord </a:t>
            </a:r>
            <a:r>
              <a:rPr lang="en-US" b="1" i="1" dirty="0" err="1">
                <a:solidFill>
                  <a:schemeClr val="bg1"/>
                </a:solidFill>
                <a:latin typeface="Balaram" pitchFamily="2" charset="0"/>
              </a:rPr>
              <a:t>Çré</a:t>
            </a:r>
            <a:r>
              <a:rPr lang="en-US" b="1" i="1" dirty="0">
                <a:solidFill>
                  <a:schemeClr val="bg1"/>
                </a:solidFill>
                <a:latin typeface="Balaram" pitchFamily="2" charset="0"/>
              </a:rPr>
              <a:t> </a:t>
            </a:r>
            <a:r>
              <a:rPr lang="en-US" b="1" i="1" dirty="0" err="1">
                <a:solidFill>
                  <a:schemeClr val="bg1"/>
                </a:solidFill>
                <a:latin typeface="Balaram" pitchFamily="2" charset="0"/>
              </a:rPr>
              <a:t>Kåñëa</a:t>
            </a:r>
            <a:r>
              <a:rPr lang="en-US" b="1" i="1" dirty="0">
                <a:solidFill>
                  <a:srgbClr val="7030A0"/>
                </a:solidFill>
                <a:latin typeface="Balaram" pitchFamily="2" charset="0"/>
              </a:rPr>
              <a:t>, he at </a:t>
            </a:r>
            <a:r>
              <a:rPr lang="en-US" b="1" i="1" dirty="0" smtClean="0">
                <a:solidFill>
                  <a:srgbClr val="7030A0"/>
                </a:solidFill>
                <a:latin typeface="Balaram" pitchFamily="2" charset="0"/>
              </a:rPr>
              <a:t>once</a:t>
            </a:r>
          </a:p>
          <a:p>
            <a:pPr>
              <a:buNone/>
            </a:pPr>
            <a:r>
              <a:rPr lang="en-US" b="1" i="1" dirty="0" smtClean="0">
                <a:solidFill>
                  <a:srgbClr val="7030A0"/>
                </a:solidFill>
                <a:latin typeface="Balaram" pitchFamily="2" charset="0"/>
              </a:rPr>
              <a:t>was </a:t>
            </a:r>
            <a:r>
              <a:rPr lang="en-US" b="1" i="1" dirty="0">
                <a:solidFill>
                  <a:srgbClr val="7030A0"/>
                </a:solidFill>
                <a:latin typeface="Balaram" pitchFamily="2" charset="0"/>
              </a:rPr>
              <a:t>freed from all material inauspiciousness and </a:t>
            </a:r>
            <a:r>
              <a:rPr lang="en-US" b="1" i="1" dirty="0" smtClean="0">
                <a:solidFill>
                  <a:srgbClr val="7030A0"/>
                </a:solidFill>
                <a:latin typeface="Balaram" pitchFamily="2" charset="0"/>
              </a:rPr>
              <a:t>was</a:t>
            </a:r>
          </a:p>
          <a:p>
            <a:pPr>
              <a:buNone/>
            </a:pPr>
            <a:r>
              <a:rPr lang="en-US" b="1" i="1" dirty="0" smtClean="0">
                <a:solidFill>
                  <a:srgbClr val="7030A0"/>
                </a:solidFill>
                <a:latin typeface="Balaram" pitchFamily="2" charset="0"/>
              </a:rPr>
              <a:t>relieved </a:t>
            </a:r>
            <a:r>
              <a:rPr lang="en-US" b="1" i="1" dirty="0">
                <a:solidFill>
                  <a:srgbClr val="7030A0"/>
                </a:solidFill>
                <a:latin typeface="Balaram" pitchFamily="2" charset="0"/>
              </a:rPr>
              <a:t>of all bodily pains caused by the arrow wounds</a:t>
            </a:r>
            <a:r>
              <a:rPr lang="en-US" b="1" i="1" dirty="0" smtClean="0">
                <a:solidFill>
                  <a:srgbClr val="7030A0"/>
                </a:solidFill>
                <a:latin typeface="Balaram" pitchFamily="2" charset="0"/>
              </a:rPr>
              <a:t>.</a:t>
            </a:r>
          </a:p>
          <a:p>
            <a:pPr>
              <a:buNone/>
            </a:pPr>
            <a:r>
              <a:rPr lang="en-US" b="1" i="1" dirty="0" smtClean="0">
                <a:solidFill>
                  <a:srgbClr val="7030A0"/>
                </a:solidFill>
                <a:latin typeface="Balaram" pitchFamily="2" charset="0"/>
              </a:rPr>
              <a:t>Thus </a:t>
            </a:r>
            <a:r>
              <a:rPr lang="en-US" b="1" i="1" dirty="0">
                <a:solidFill>
                  <a:srgbClr val="7030A0"/>
                </a:solidFill>
                <a:latin typeface="Balaram" pitchFamily="2" charset="0"/>
              </a:rPr>
              <a:t>all the </a:t>
            </a:r>
            <a:r>
              <a:rPr lang="en-US" b="1" i="1" dirty="0">
                <a:solidFill>
                  <a:schemeClr val="bg1"/>
                </a:solidFill>
                <a:latin typeface="Balaram" pitchFamily="2" charset="0"/>
              </a:rPr>
              <a:t>external activities of his senses at </a:t>
            </a:r>
            <a:r>
              <a:rPr lang="en-US" b="1" i="1" dirty="0" smtClean="0">
                <a:solidFill>
                  <a:schemeClr val="bg1"/>
                </a:solidFill>
                <a:latin typeface="Balaram" pitchFamily="2" charset="0"/>
              </a:rPr>
              <a:t>once</a:t>
            </a:r>
          </a:p>
          <a:p>
            <a:pPr>
              <a:buNone/>
            </a:pPr>
            <a:r>
              <a:rPr lang="en-US" b="1" i="1" dirty="0" smtClean="0">
                <a:solidFill>
                  <a:schemeClr val="bg1"/>
                </a:solidFill>
                <a:latin typeface="Balaram" pitchFamily="2" charset="0"/>
              </a:rPr>
              <a:t>stopped</a:t>
            </a:r>
            <a:r>
              <a:rPr lang="en-US" b="1" i="1" dirty="0">
                <a:solidFill>
                  <a:srgbClr val="7030A0"/>
                </a:solidFill>
                <a:latin typeface="Balaram" pitchFamily="2" charset="0"/>
              </a:rPr>
              <a:t>, and he prayed transcendentally to the </a:t>
            </a:r>
            <a:r>
              <a:rPr lang="en-US" b="1" i="1" dirty="0" smtClean="0">
                <a:solidFill>
                  <a:srgbClr val="7030A0"/>
                </a:solidFill>
                <a:latin typeface="Balaram" pitchFamily="2" charset="0"/>
              </a:rPr>
              <a:t>controller</a:t>
            </a:r>
          </a:p>
          <a:p>
            <a:pPr>
              <a:buNone/>
            </a:pPr>
            <a:r>
              <a:rPr lang="en-US" b="1" i="1" dirty="0" smtClean="0">
                <a:solidFill>
                  <a:srgbClr val="7030A0"/>
                </a:solidFill>
                <a:latin typeface="Balaram" pitchFamily="2" charset="0"/>
              </a:rPr>
              <a:t>of </a:t>
            </a:r>
            <a:r>
              <a:rPr lang="en-US" b="1" i="1" dirty="0">
                <a:solidFill>
                  <a:srgbClr val="7030A0"/>
                </a:solidFill>
                <a:latin typeface="Balaram" pitchFamily="2" charset="0"/>
              </a:rPr>
              <a:t>all living beings while </a:t>
            </a:r>
            <a:r>
              <a:rPr lang="en-US" b="1" i="1" dirty="0">
                <a:solidFill>
                  <a:schemeClr val="bg1"/>
                </a:solidFill>
                <a:latin typeface="Balaram" pitchFamily="2" charset="0"/>
              </a:rPr>
              <a:t>quitting his material body</a:t>
            </a:r>
            <a:r>
              <a:rPr lang="en-US" b="1" i="1" dirty="0">
                <a:solidFill>
                  <a:srgbClr val="7030A0"/>
                </a:solidFill>
                <a:latin typeface="Balaram" pitchFamily="2" charset="0"/>
              </a:rPr>
              <a:t>.</a:t>
            </a:r>
            <a:endParaRPr lang="en-US" b="1" i="1" dirty="0" smtClean="0">
              <a:solidFill>
                <a:srgbClr val="7030A0"/>
              </a:solidFill>
              <a:latin typeface="Balaram" pitchFamily="2" charset="0"/>
            </a:endParaRPr>
          </a:p>
        </p:txBody>
      </p:sp>
    </p:spTree>
    <p:extLst>
      <p:ext uri="{BB962C8B-B14F-4D97-AF65-F5344CB8AC3E}">
        <p14:creationId xmlns:p14="http://schemas.microsoft.com/office/powerpoint/2010/main" val="1546467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152400" y="152400"/>
            <a:ext cx="8839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1.9.31 – The process of K.C</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5" name="TextBox 4"/>
          <p:cNvSpPr txBox="1">
            <a:spLocks noChangeArrowheads="1"/>
          </p:cNvSpPr>
          <p:nvPr/>
        </p:nvSpPr>
        <p:spPr bwMode="auto">
          <a:xfrm>
            <a:off x="152400" y="1295400"/>
            <a:ext cx="8839200" cy="4524315"/>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“The soul is originally pure and so also the senses. By material contamination the senses assume the role of imperfection and impurity. By revival of contact with the Supreme Pure, Lord </a:t>
            </a:r>
            <a:r>
              <a:rPr lang="en-US" sz="2400" dirty="0" err="1">
                <a:solidFill>
                  <a:schemeClr val="bg1"/>
                </a:solidFill>
                <a:latin typeface="Balaram" pitchFamily="2" charset="0"/>
              </a:rPr>
              <a:t>Kåñëa</a:t>
            </a:r>
            <a:r>
              <a:rPr lang="en-US" sz="2400" dirty="0">
                <a:solidFill>
                  <a:schemeClr val="bg1"/>
                </a:solidFill>
                <a:latin typeface="Balaram" pitchFamily="2" charset="0"/>
              </a:rPr>
              <a:t>, the senses again become freed from material contaminations. </a:t>
            </a:r>
            <a:r>
              <a:rPr lang="en-US" sz="2400" dirty="0" err="1">
                <a:solidFill>
                  <a:schemeClr val="bg1"/>
                </a:solidFill>
                <a:latin typeface="Balaram" pitchFamily="2" charset="0"/>
              </a:rPr>
              <a:t>Bhéñmadeva</a:t>
            </a:r>
            <a:r>
              <a:rPr lang="en-US" sz="2400" dirty="0">
                <a:solidFill>
                  <a:schemeClr val="bg1"/>
                </a:solidFill>
                <a:latin typeface="Balaram" pitchFamily="2" charset="0"/>
              </a:rPr>
              <a:t> attained all these transcendental conditions </a:t>
            </a:r>
            <a:r>
              <a:rPr lang="en-US" sz="2400" dirty="0">
                <a:solidFill>
                  <a:srgbClr val="7030A0"/>
                </a:solidFill>
                <a:latin typeface="Balaram" pitchFamily="2" charset="0"/>
              </a:rPr>
              <a:t>prior to his leaving the material body </a:t>
            </a:r>
            <a:r>
              <a:rPr lang="en-US" sz="2400" dirty="0">
                <a:solidFill>
                  <a:schemeClr val="bg1"/>
                </a:solidFill>
                <a:latin typeface="Balaram" pitchFamily="2" charset="0"/>
              </a:rPr>
              <a:t>because of presence of the Lord. The Lord is the controller and benefactor of all living beings. That is the verdict of all Vedas. He is the supreme eternity and living entity amongst all the eternal living beings.* And He alone provides all necessities for all kinds of living beings. Thus He provided all facilities to fulfill the </a:t>
            </a:r>
            <a:r>
              <a:rPr lang="en-US" sz="2400" dirty="0">
                <a:solidFill>
                  <a:srgbClr val="7030A0"/>
                </a:solidFill>
                <a:latin typeface="Balaram" pitchFamily="2" charset="0"/>
              </a:rPr>
              <a:t>transcendental desires of His great devotee </a:t>
            </a:r>
            <a:r>
              <a:rPr lang="en-US" sz="2400" dirty="0" err="1">
                <a:solidFill>
                  <a:schemeClr val="bg1"/>
                </a:solidFill>
                <a:latin typeface="Balaram" pitchFamily="2" charset="0"/>
              </a:rPr>
              <a:t>Çré</a:t>
            </a:r>
            <a:r>
              <a:rPr lang="en-US" sz="2400" dirty="0">
                <a:solidFill>
                  <a:schemeClr val="bg1"/>
                </a:solidFill>
                <a:latin typeface="Balaram" pitchFamily="2" charset="0"/>
              </a:rPr>
              <a:t> </a:t>
            </a:r>
            <a:r>
              <a:rPr lang="en-US" sz="2400" dirty="0" err="1">
                <a:solidFill>
                  <a:schemeClr val="bg1"/>
                </a:solidFill>
                <a:latin typeface="Balaram" pitchFamily="2" charset="0"/>
              </a:rPr>
              <a:t>Bhéñmadeva</a:t>
            </a:r>
            <a:r>
              <a:rPr lang="en-US" sz="2400" dirty="0">
                <a:solidFill>
                  <a:schemeClr val="bg1"/>
                </a:solidFill>
                <a:latin typeface="Balaram" pitchFamily="2" charset="0"/>
              </a:rPr>
              <a:t>, who began to pray as </a:t>
            </a:r>
            <a:r>
              <a:rPr lang="en-US" sz="2400" dirty="0" smtClean="0">
                <a:solidFill>
                  <a:schemeClr val="bg1"/>
                </a:solidFill>
                <a:latin typeface="Balaram" pitchFamily="2" charset="0"/>
              </a:rPr>
              <a:t>follows.”</a:t>
            </a:r>
            <a:endParaRPr lang="en-US" sz="2400" b="1" dirty="0">
              <a:solidFill>
                <a:schemeClr val="bg1"/>
              </a:solidFill>
              <a:latin typeface="Balaram" pitchFamily="2" charset="0"/>
            </a:endParaRPr>
          </a:p>
        </p:txBody>
      </p:sp>
    </p:spTree>
    <p:extLst>
      <p:ext uri="{BB962C8B-B14F-4D97-AF65-F5344CB8AC3E}">
        <p14:creationId xmlns:p14="http://schemas.microsoft.com/office/powerpoint/2010/main" val="89891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2667000"/>
          </a:xfrm>
        </p:spPr>
        <p:txBody>
          <a:bodyPr/>
          <a:lstStyle/>
          <a:p>
            <a:pPr marL="136525" indent="0" algn="ctr">
              <a:spcBef>
                <a:spcPts val="272"/>
              </a:spcBef>
              <a:buNone/>
            </a:pPr>
            <a:r>
              <a:rPr lang="en-US"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1.9.32</a:t>
            </a:r>
            <a:r>
              <a:rPr lang="en-US"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t>
            </a:r>
            <a:r>
              <a:rPr lang="en-US"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 </a:t>
            </a:r>
            <a:r>
              <a:rPr lang="vi-VN"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çré-bhéñma </a:t>
            </a: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uväca</a:t>
            </a:r>
          </a:p>
          <a:p>
            <a:pPr marL="136525" indent="0" algn="ctr">
              <a:spcBef>
                <a:spcPts val="272"/>
              </a:spcBef>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iti matir upakalpitä vitåñëä</a:t>
            </a:r>
          </a:p>
          <a:p>
            <a:pPr marL="136525" indent="0" algn="ctr">
              <a:spcBef>
                <a:spcPts val="272"/>
              </a:spcBef>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bhagavati </a:t>
            </a:r>
            <a:r>
              <a:rPr lang="vi-VN"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sätvata-puìgave</a:t>
            </a: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a:t>
            </a:r>
            <a:r>
              <a:rPr lang="vi-VN"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vibhü</a:t>
            </a: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mni</a:t>
            </a:r>
          </a:p>
          <a:p>
            <a:pPr marL="136525" indent="0" algn="ctr">
              <a:spcBef>
                <a:spcPts val="272"/>
              </a:spcBef>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sva-sukham upagate kvacid vihartuà</a:t>
            </a:r>
          </a:p>
          <a:p>
            <a:pPr marL="136525" indent="0" algn="ctr">
              <a:spcBef>
                <a:spcPts val="272"/>
              </a:spcBef>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prakåtim upeyuñi </a:t>
            </a:r>
            <a:r>
              <a:rPr lang="vi-VN"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yad-bhava</a:t>
            </a: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-pravähaù</a:t>
            </a:r>
            <a:endParaRPr lang="en-US" dirty="0"/>
          </a:p>
        </p:txBody>
      </p:sp>
      <p:sp>
        <p:nvSpPr>
          <p:cNvPr id="5" name="Content Placeholder 2"/>
          <p:cNvSpPr txBox="1">
            <a:spLocks/>
          </p:cNvSpPr>
          <p:nvPr/>
        </p:nvSpPr>
        <p:spPr bwMode="auto">
          <a:xfrm>
            <a:off x="228600" y="2819400"/>
            <a:ext cx="86868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spcBef>
                <a:spcPts val="272"/>
              </a:spcBef>
              <a:buNone/>
            </a:pPr>
            <a:r>
              <a:rPr lang="en-US" b="1" i="1" dirty="0" err="1">
                <a:solidFill>
                  <a:srgbClr val="7030A0"/>
                </a:solidFill>
                <a:latin typeface="Balaram" pitchFamily="2" charset="0"/>
              </a:rPr>
              <a:t>Bhéñmadeva</a:t>
            </a:r>
            <a:r>
              <a:rPr lang="en-US" b="1" i="1" dirty="0">
                <a:solidFill>
                  <a:srgbClr val="7030A0"/>
                </a:solidFill>
                <a:latin typeface="Balaram" pitchFamily="2" charset="0"/>
              </a:rPr>
              <a:t> said: Let me now invest my </a:t>
            </a:r>
            <a:r>
              <a:rPr lang="en-US" b="1" i="1" dirty="0">
                <a:solidFill>
                  <a:schemeClr val="bg1"/>
                </a:solidFill>
                <a:latin typeface="Balaram" pitchFamily="2" charset="0"/>
              </a:rPr>
              <a:t>thinking, feeling</a:t>
            </a:r>
          </a:p>
          <a:p>
            <a:pPr>
              <a:spcBef>
                <a:spcPts val="272"/>
              </a:spcBef>
              <a:buNone/>
            </a:pPr>
            <a:r>
              <a:rPr lang="en-US" b="1" i="1" dirty="0">
                <a:solidFill>
                  <a:schemeClr val="bg1"/>
                </a:solidFill>
                <a:latin typeface="Balaram" pitchFamily="2" charset="0"/>
              </a:rPr>
              <a:t>and willing</a:t>
            </a:r>
            <a:r>
              <a:rPr lang="en-US" b="1" i="1" dirty="0">
                <a:solidFill>
                  <a:srgbClr val="7030A0"/>
                </a:solidFill>
                <a:latin typeface="Balaram" pitchFamily="2" charset="0"/>
              </a:rPr>
              <a:t>, which were so long engaged in different</a:t>
            </a:r>
          </a:p>
          <a:p>
            <a:pPr>
              <a:spcBef>
                <a:spcPts val="272"/>
              </a:spcBef>
              <a:buNone/>
            </a:pPr>
            <a:r>
              <a:rPr lang="en-US" b="1" i="1" dirty="0">
                <a:solidFill>
                  <a:srgbClr val="7030A0"/>
                </a:solidFill>
                <a:latin typeface="Balaram" pitchFamily="2" charset="0"/>
              </a:rPr>
              <a:t>subjects and occupational duties, in the all-powerful Lord</a:t>
            </a:r>
          </a:p>
          <a:p>
            <a:pPr>
              <a:spcBef>
                <a:spcPts val="272"/>
              </a:spcBef>
              <a:buNone/>
            </a:pPr>
            <a:r>
              <a:rPr lang="en-US" b="1" i="1" dirty="0" err="1">
                <a:solidFill>
                  <a:srgbClr val="7030A0"/>
                </a:solidFill>
                <a:latin typeface="Balaram" pitchFamily="2" charset="0"/>
              </a:rPr>
              <a:t>Çré</a:t>
            </a:r>
            <a:r>
              <a:rPr lang="en-US" b="1" i="1" dirty="0">
                <a:solidFill>
                  <a:srgbClr val="7030A0"/>
                </a:solidFill>
                <a:latin typeface="Balaram" pitchFamily="2" charset="0"/>
              </a:rPr>
              <a:t> </a:t>
            </a:r>
            <a:r>
              <a:rPr lang="en-US" b="1" i="1" dirty="0" err="1">
                <a:solidFill>
                  <a:srgbClr val="7030A0"/>
                </a:solidFill>
                <a:latin typeface="Balaram" pitchFamily="2" charset="0"/>
              </a:rPr>
              <a:t>Kåñëa</a:t>
            </a:r>
            <a:r>
              <a:rPr lang="en-US" b="1" i="1" dirty="0">
                <a:solidFill>
                  <a:srgbClr val="7030A0"/>
                </a:solidFill>
                <a:latin typeface="Balaram" pitchFamily="2" charset="0"/>
              </a:rPr>
              <a:t>. He is always </a:t>
            </a:r>
            <a:r>
              <a:rPr lang="en-US" b="1" i="1" dirty="0">
                <a:solidFill>
                  <a:schemeClr val="bg1"/>
                </a:solidFill>
                <a:latin typeface="Balaram" pitchFamily="2" charset="0"/>
              </a:rPr>
              <a:t>self-satisfied</a:t>
            </a:r>
            <a:r>
              <a:rPr lang="en-US" b="1" i="1" dirty="0">
                <a:solidFill>
                  <a:srgbClr val="7030A0"/>
                </a:solidFill>
                <a:latin typeface="Balaram" pitchFamily="2" charset="0"/>
              </a:rPr>
              <a:t>, but sometimes, </a:t>
            </a:r>
          </a:p>
          <a:p>
            <a:pPr>
              <a:spcBef>
                <a:spcPts val="272"/>
              </a:spcBef>
              <a:buNone/>
            </a:pPr>
            <a:r>
              <a:rPr lang="en-US" b="1" i="1" dirty="0">
                <a:solidFill>
                  <a:srgbClr val="7030A0"/>
                </a:solidFill>
                <a:latin typeface="Balaram" pitchFamily="2" charset="0"/>
              </a:rPr>
              <a:t>being the </a:t>
            </a:r>
            <a:r>
              <a:rPr lang="en-US" b="1" i="1" dirty="0">
                <a:solidFill>
                  <a:schemeClr val="bg1"/>
                </a:solidFill>
                <a:latin typeface="Balaram" pitchFamily="2" charset="0"/>
              </a:rPr>
              <a:t>leader of the devotees</a:t>
            </a:r>
            <a:r>
              <a:rPr lang="en-US" b="1" i="1" dirty="0">
                <a:solidFill>
                  <a:srgbClr val="7030A0"/>
                </a:solidFill>
                <a:latin typeface="Balaram" pitchFamily="2" charset="0"/>
              </a:rPr>
              <a:t>, He enjoys</a:t>
            </a:r>
          </a:p>
          <a:p>
            <a:pPr>
              <a:spcBef>
                <a:spcPts val="272"/>
              </a:spcBef>
              <a:buNone/>
            </a:pPr>
            <a:r>
              <a:rPr lang="en-US" b="1" i="1" dirty="0">
                <a:solidFill>
                  <a:srgbClr val="7030A0"/>
                </a:solidFill>
                <a:latin typeface="Balaram" pitchFamily="2" charset="0"/>
              </a:rPr>
              <a:t>transcendental pleasure by descending on the material</a:t>
            </a:r>
          </a:p>
          <a:p>
            <a:pPr>
              <a:spcBef>
                <a:spcPts val="272"/>
              </a:spcBef>
              <a:buNone/>
            </a:pPr>
            <a:r>
              <a:rPr lang="en-US" b="1" i="1" dirty="0">
                <a:solidFill>
                  <a:srgbClr val="7030A0"/>
                </a:solidFill>
                <a:latin typeface="Balaram" pitchFamily="2" charset="0"/>
              </a:rPr>
              <a:t>world, although </a:t>
            </a:r>
            <a:r>
              <a:rPr lang="en-US" b="1" i="1" dirty="0">
                <a:solidFill>
                  <a:schemeClr val="bg1"/>
                </a:solidFill>
                <a:latin typeface="Balaram" pitchFamily="2" charset="0"/>
              </a:rPr>
              <a:t>from Him only the material world is</a:t>
            </a:r>
          </a:p>
          <a:p>
            <a:pPr>
              <a:spcBef>
                <a:spcPts val="272"/>
              </a:spcBef>
              <a:buNone/>
            </a:pPr>
            <a:r>
              <a:rPr lang="en-US" b="1" i="1" dirty="0">
                <a:solidFill>
                  <a:schemeClr val="bg1"/>
                </a:solidFill>
                <a:latin typeface="Balaram" pitchFamily="2" charset="0"/>
              </a:rPr>
              <a:t>created.</a:t>
            </a:r>
          </a:p>
        </p:txBody>
      </p:sp>
    </p:spTree>
    <p:extLst>
      <p:ext uri="{BB962C8B-B14F-4D97-AF65-F5344CB8AC3E}">
        <p14:creationId xmlns:p14="http://schemas.microsoft.com/office/powerpoint/2010/main" val="2853960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8077200" cy="1447800"/>
          </a:xfrm>
        </p:spPr>
        <p:txBody>
          <a:bodyPr>
            <a:normAutofit fontScale="90000"/>
          </a:bodyPr>
          <a:lstStyle/>
          <a:p>
            <a:pPr indent="304800" fontAlgn="auto">
              <a:spcAft>
                <a:spcPts val="0"/>
              </a:spcAft>
              <a:defRPr/>
            </a:pP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nasta-prayesy</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abhadresu</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nityam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bhagavata-sevaya</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bhagavaty</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uttama-sloke</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bhaktir</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bhavati</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naisthiki</a:t>
            </a: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endParaRPr lang="en-US" dirty="0"/>
          </a:p>
        </p:txBody>
      </p:sp>
      <p:sp>
        <p:nvSpPr>
          <p:cNvPr id="4099" name="Content Placeholder 2"/>
          <p:cNvSpPr>
            <a:spLocks noGrp="1"/>
          </p:cNvSpPr>
          <p:nvPr>
            <p:ph idx="1"/>
          </p:nvPr>
        </p:nvSpPr>
        <p:spPr>
          <a:xfrm>
            <a:off x="381000" y="3352800"/>
            <a:ext cx="8305800" cy="2895600"/>
          </a:xfrm>
        </p:spPr>
        <p:txBody>
          <a:bodyPr/>
          <a:lstStyle/>
          <a:p>
            <a:pPr>
              <a:buNone/>
            </a:pPr>
            <a:r>
              <a:rPr lang="en-US" b="1" i="1" dirty="0" smtClean="0">
                <a:solidFill>
                  <a:srgbClr val="7030A0"/>
                </a:solidFill>
                <a:latin typeface="Balaram" pitchFamily="2" charset="0"/>
              </a:rPr>
              <a:t>By regular attendance in classes on the </a:t>
            </a:r>
            <a:r>
              <a:rPr lang="en-US" b="1" i="1" dirty="0" err="1" smtClean="0">
                <a:solidFill>
                  <a:srgbClr val="7030A0"/>
                </a:solidFill>
                <a:latin typeface="Balaram" pitchFamily="2" charset="0"/>
              </a:rPr>
              <a:t>Bhagavatam</a:t>
            </a:r>
            <a:endParaRPr lang="en-US" b="1" i="1" dirty="0">
              <a:solidFill>
                <a:srgbClr val="7030A0"/>
              </a:solidFill>
              <a:latin typeface="Balaram" pitchFamily="2" charset="0"/>
            </a:endParaRPr>
          </a:p>
          <a:p>
            <a:pPr>
              <a:buNone/>
            </a:pPr>
            <a:r>
              <a:rPr lang="en-US" b="1" i="1" dirty="0" smtClean="0">
                <a:solidFill>
                  <a:srgbClr val="7030A0"/>
                </a:solidFill>
                <a:latin typeface="Balaram" pitchFamily="2" charset="0"/>
              </a:rPr>
              <a:t>and by rendering of service to the pure devotee, all</a:t>
            </a:r>
          </a:p>
          <a:p>
            <a:pPr>
              <a:buNone/>
            </a:pPr>
            <a:r>
              <a:rPr lang="en-US" b="1" i="1" dirty="0" smtClean="0">
                <a:solidFill>
                  <a:srgbClr val="7030A0"/>
                </a:solidFill>
                <a:latin typeface="Balaram" pitchFamily="2" charset="0"/>
              </a:rPr>
              <a:t>that is troublesome to the heart is almost completely</a:t>
            </a:r>
          </a:p>
          <a:p>
            <a:pPr>
              <a:buNone/>
            </a:pPr>
            <a:r>
              <a:rPr lang="en-US" b="1" i="1" dirty="0" smtClean="0">
                <a:solidFill>
                  <a:srgbClr val="7030A0"/>
                </a:solidFill>
                <a:latin typeface="Balaram" pitchFamily="2" charset="0"/>
              </a:rPr>
              <a:t>destroyed, and loving service unto the Personality of </a:t>
            </a:r>
          </a:p>
          <a:p>
            <a:pPr>
              <a:buNone/>
            </a:pPr>
            <a:r>
              <a:rPr lang="en-US" b="1" i="1" dirty="0" smtClean="0">
                <a:solidFill>
                  <a:srgbClr val="7030A0"/>
                </a:solidFill>
                <a:latin typeface="Balaram" pitchFamily="2" charset="0"/>
              </a:rPr>
              <a:t>Godhead, who is praised with transcendental songs, is</a:t>
            </a:r>
          </a:p>
          <a:p>
            <a:pPr>
              <a:buNone/>
            </a:pPr>
            <a:r>
              <a:rPr lang="en-US" b="1" i="1" dirty="0" smtClean="0">
                <a:solidFill>
                  <a:srgbClr val="7030A0"/>
                </a:solidFill>
                <a:latin typeface="Balaram" pitchFamily="2" charset="0"/>
              </a:rPr>
              <a:t>established as an irrevocable fact.</a:t>
            </a:r>
          </a:p>
          <a:p>
            <a:endParaRPr lang="en-US" dirty="0" smtClean="0"/>
          </a:p>
        </p:txBody>
      </p:sp>
      <p:pic>
        <p:nvPicPr>
          <p:cNvPr id="4100" name="Picture 3" descr="C:\Users\Sarva\Pictures\_MG_0089.JPG"/>
          <p:cNvPicPr>
            <a:picLocks noChangeAspect="1" noChangeArrowheads="1"/>
          </p:cNvPicPr>
          <p:nvPr/>
        </p:nvPicPr>
        <p:blipFill>
          <a:blip r:embed="rId3" cstate="print"/>
          <a:srcRect/>
          <a:stretch>
            <a:fillRect/>
          </a:stretch>
        </p:blipFill>
        <p:spPr bwMode="auto">
          <a:xfrm>
            <a:off x="228600" y="1219200"/>
            <a:ext cx="1905000" cy="1270000"/>
          </a:xfrm>
          <a:prstGeom prst="rect">
            <a:avLst/>
          </a:prstGeom>
          <a:noFill/>
          <a:ln w="9525">
            <a:noFill/>
            <a:miter lim="800000"/>
            <a:headEnd/>
            <a:tailEnd/>
          </a:ln>
        </p:spPr>
      </p:pic>
      <p:sp>
        <p:nvSpPr>
          <p:cNvPr id="5" name="Title 1"/>
          <p:cNvSpPr txBox="1">
            <a:spLocks/>
          </p:cNvSpPr>
          <p:nvPr/>
        </p:nvSpPr>
        <p:spPr>
          <a:xfrm>
            <a:off x="2514600" y="76200"/>
            <a:ext cx="4572000" cy="1143000"/>
          </a:xfrm>
          <a:prstGeom prst="rect">
            <a:avLst/>
          </a:prstGeom>
        </p:spPr>
        <p:txBody>
          <a:bodyPr vert="horz" anchor="ctr">
            <a:normAutofit fontScale="90000"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6350">
                  <a:noFill/>
                </a:ln>
                <a:solidFill>
                  <a:schemeClr val="bg1"/>
                </a:solidFill>
                <a:effectLst>
                  <a:outerShdw blurRad="114300" dist="101600" dir="2700000" algn="tl" rotWithShape="0">
                    <a:srgbClr val="000000">
                      <a:alpha val="40000"/>
                    </a:srgbClr>
                  </a:outerShdw>
                </a:effectLst>
                <a:uLnTx/>
                <a:uFillTx/>
                <a:latin typeface="Balaram" pitchFamily="2" charset="0"/>
                <a:ea typeface="+mj-ea"/>
                <a:cs typeface="+mj-cs"/>
              </a:rPr>
              <a:t>SB 1.2.18</a:t>
            </a:r>
            <a:r>
              <a:rPr kumimoji="0" lang="en-US"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r>
            <a:br>
              <a:rPr kumimoji="0" lang="en-US"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br>
            <a:endParaRPr kumimoji="0" lang="en-US"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28600" y="838200"/>
            <a:ext cx="86868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Diverting thinking, feeling and willing</a:t>
            </a:r>
          </a:p>
          <a:p>
            <a:r>
              <a:rPr lang="en-US" dirty="0" err="1" smtClean="0">
                <a:solidFill>
                  <a:srgbClr val="7030A0"/>
                </a:solidFill>
                <a:latin typeface="Balaram" pitchFamily="2" charset="0"/>
              </a:rPr>
              <a:t>Satvata</a:t>
            </a:r>
            <a:r>
              <a:rPr lang="en-US" dirty="0" smtClean="0">
                <a:solidFill>
                  <a:srgbClr val="7030A0"/>
                </a:solidFill>
                <a:latin typeface="Balaram" pitchFamily="2" charset="0"/>
              </a:rPr>
              <a:t> </a:t>
            </a:r>
            <a:r>
              <a:rPr lang="en-US" dirty="0" err="1" smtClean="0">
                <a:solidFill>
                  <a:srgbClr val="7030A0"/>
                </a:solidFill>
                <a:latin typeface="Balaram" pitchFamily="2" charset="0"/>
              </a:rPr>
              <a:t>pungave</a:t>
            </a:r>
            <a:r>
              <a:rPr lang="en-US" dirty="0" smtClean="0">
                <a:solidFill>
                  <a:srgbClr val="7030A0"/>
                </a:solidFill>
                <a:latin typeface="Balaram" pitchFamily="2" charset="0"/>
              </a:rPr>
              <a:t> </a:t>
            </a:r>
          </a:p>
          <a:p>
            <a:r>
              <a:rPr lang="en-US" dirty="0" smtClean="0">
                <a:solidFill>
                  <a:srgbClr val="7030A0"/>
                </a:solidFill>
                <a:latin typeface="Balaram" pitchFamily="2" charset="0"/>
              </a:rPr>
              <a:t>Original </a:t>
            </a:r>
            <a:r>
              <a:rPr lang="en-US" dirty="0" err="1" smtClean="0">
                <a:solidFill>
                  <a:srgbClr val="7030A0"/>
                </a:solidFill>
                <a:latin typeface="Balaram" pitchFamily="2" charset="0"/>
              </a:rPr>
              <a:t>Narayana</a:t>
            </a:r>
            <a:endParaRPr lang="en-US" dirty="0" smtClean="0">
              <a:solidFill>
                <a:srgbClr val="7030A0"/>
              </a:solidFill>
              <a:latin typeface="Balaram" pitchFamily="2" charset="0"/>
            </a:endParaRPr>
          </a:p>
          <a:p>
            <a:r>
              <a:rPr lang="en-US" dirty="0" err="1" smtClean="0">
                <a:solidFill>
                  <a:srgbClr val="7030A0"/>
                </a:solidFill>
                <a:latin typeface="Balaram" pitchFamily="2" charset="0"/>
              </a:rPr>
              <a:t>Vibhu</a:t>
            </a:r>
            <a:endParaRPr lang="en-US" dirty="0" smtClean="0">
              <a:solidFill>
                <a:srgbClr val="7030A0"/>
              </a:solidFill>
              <a:latin typeface="Balaram" pitchFamily="2" charset="0"/>
            </a:endParaRPr>
          </a:p>
          <a:p>
            <a:pPr marL="136525" indent="0">
              <a:buNone/>
            </a:pPr>
            <a:r>
              <a:rPr lang="en-US" sz="1800" dirty="0" smtClean="0">
                <a:solidFill>
                  <a:srgbClr val="7030A0"/>
                </a:solidFill>
                <a:latin typeface="Balaram" pitchFamily="2" charset="0"/>
              </a:rPr>
              <a:t>               </a:t>
            </a:r>
            <a:endParaRPr lang="en-US" dirty="0">
              <a:solidFill>
                <a:srgbClr val="7030A0"/>
              </a:solidFill>
              <a:latin typeface="Balaram" pitchFamily="2" charset="0"/>
            </a:endParaRPr>
          </a:p>
          <a:p>
            <a:pPr marL="136525" indent="0">
              <a:buNone/>
            </a:pPr>
            <a:endParaRPr lang="en-US" dirty="0" smtClean="0">
              <a:solidFill>
                <a:srgbClr val="7030A0"/>
              </a:solidFill>
              <a:latin typeface="Balaram" pitchFamily="2" charset="0"/>
            </a:endParaRPr>
          </a:p>
        </p:txBody>
      </p:sp>
      <p:sp>
        <p:nvSpPr>
          <p:cNvPr id="6" name="Content Placeholder 2"/>
          <p:cNvSpPr txBox="1">
            <a:spLocks/>
          </p:cNvSpPr>
          <p:nvPr/>
        </p:nvSpPr>
        <p:spPr bwMode="auto">
          <a:xfrm>
            <a:off x="152400" y="76200"/>
            <a:ext cx="8839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1.9.32 – The Leader of pure devotees</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5" name="Rectangle 4"/>
          <p:cNvSpPr/>
          <p:nvPr/>
        </p:nvSpPr>
        <p:spPr>
          <a:xfrm>
            <a:off x="2999310" y="2971800"/>
            <a:ext cx="1981200" cy="685800"/>
          </a:xfrm>
          <a:prstGeom prst="rect">
            <a:avLst/>
          </a:prstGeom>
          <a:solidFill>
            <a:srgbClr val="5848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Lord as a Leader</a:t>
            </a:r>
            <a:endParaRPr lang="en-US" sz="2000" dirty="0"/>
          </a:p>
        </p:txBody>
      </p:sp>
      <p:sp>
        <p:nvSpPr>
          <p:cNvPr id="7" name="Rectangle 6"/>
          <p:cNvSpPr/>
          <p:nvPr/>
        </p:nvSpPr>
        <p:spPr>
          <a:xfrm>
            <a:off x="1148739" y="4753429"/>
            <a:ext cx="1981200" cy="685800"/>
          </a:xfrm>
          <a:prstGeom prst="rect">
            <a:avLst/>
          </a:prstGeom>
          <a:solidFill>
            <a:srgbClr val="5848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Devotees</a:t>
            </a:r>
            <a:endParaRPr lang="en-US" sz="2000" dirty="0"/>
          </a:p>
        </p:txBody>
      </p:sp>
      <p:sp>
        <p:nvSpPr>
          <p:cNvPr id="8" name="Rectangle 7"/>
          <p:cNvSpPr/>
          <p:nvPr/>
        </p:nvSpPr>
        <p:spPr>
          <a:xfrm>
            <a:off x="5285310" y="4724400"/>
            <a:ext cx="1981200" cy="685800"/>
          </a:xfrm>
          <a:prstGeom prst="rect">
            <a:avLst/>
          </a:prstGeom>
          <a:solidFill>
            <a:srgbClr val="5848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Non-devotees </a:t>
            </a:r>
            <a:endParaRPr lang="en-US" sz="2000" dirty="0"/>
          </a:p>
        </p:txBody>
      </p:sp>
      <p:sp>
        <p:nvSpPr>
          <p:cNvPr id="10" name="Rectangle 9"/>
          <p:cNvSpPr/>
          <p:nvPr/>
        </p:nvSpPr>
        <p:spPr>
          <a:xfrm>
            <a:off x="381000" y="5477470"/>
            <a:ext cx="3932487" cy="923330"/>
          </a:xfrm>
          <a:prstGeom prst="rect">
            <a:avLst/>
          </a:prstGeom>
        </p:spPr>
        <p:txBody>
          <a:bodyPr wrap="none">
            <a:spAutoFit/>
          </a:bodyPr>
          <a:lstStyle/>
          <a:p>
            <a:pPr marL="136525"/>
            <a:r>
              <a:rPr lang="en-US" dirty="0" smtClean="0">
                <a:solidFill>
                  <a:srgbClr val="7030A0"/>
                </a:solidFill>
                <a:latin typeface="Balaram" pitchFamily="2" charset="0"/>
              </a:rPr>
              <a:t>-  Directs only for going BTG </a:t>
            </a:r>
          </a:p>
          <a:p>
            <a:pPr marL="136525"/>
            <a:r>
              <a:rPr lang="en-US" dirty="0" smtClean="0">
                <a:solidFill>
                  <a:srgbClr val="7030A0"/>
                </a:solidFill>
                <a:latin typeface="Balaram" pitchFamily="2" charset="0"/>
              </a:rPr>
              <a:t>-  Above mundane good/bad</a:t>
            </a:r>
          </a:p>
          <a:p>
            <a:pPr marL="136525"/>
            <a:r>
              <a:rPr lang="en-US" dirty="0">
                <a:solidFill>
                  <a:srgbClr val="7030A0"/>
                </a:solidFill>
                <a:latin typeface="Balaram" pitchFamily="2" charset="0"/>
              </a:rPr>
              <a:t> </a:t>
            </a:r>
            <a:r>
              <a:rPr lang="en-US" dirty="0" smtClean="0">
                <a:solidFill>
                  <a:srgbClr val="7030A0"/>
                </a:solidFill>
                <a:latin typeface="Balaram" pitchFamily="2" charset="0"/>
              </a:rPr>
              <a:t>  (Progressive path of transcendence)</a:t>
            </a:r>
          </a:p>
        </p:txBody>
      </p:sp>
      <p:sp>
        <p:nvSpPr>
          <p:cNvPr id="11" name="Rectangle 10"/>
          <p:cNvSpPr/>
          <p:nvPr/>
        </p:nvSpPr>
        <p:spPr>
          <a:xfrm>
            <a:off x="4930873" y="5477470"/>
            <a:ext cx="4060727" cy="923330"/>
          </a:xfrm>
          <a:prstGeom prst="rect">
            <a:avLst/>
          </a:prstGeom>
        </p:spPr>
        <p:txBody>
          <a:bodyPr wrap="none">
            <a:spAutoFit/>
          </a:bodyPr>
          <a:lstStyle/>
          <a:p>
            <a:pPr marL="136525"/>
            <a:r>
              <a:rPr lang="en-US" dirty="0" smtClean="0">
                <a:solidFill>
                  <a:srgbClr val="7030A0"/>
                </a:solidFill>
                <a:latin typeface="Balaram" pitchFamily="2" charset="0"/>
              </a:rPr>
              <a:t>- </a:t>
            </a:r>
            <a:r>
              <a:rPr lang="en-US" dirty="0">
                <a:solidFill>
                  <a:srgbClr val="7030A0"/>
                </a:solidFill>
                <a:latin typeface="Balaram" pitchFamily="2" charset="0"/>
              </a:rPr>
              <a:t>No instructions to go </a:t>
            </a:r>
            <a:r>
              <a:rPr lang="en-US" dirty="0" smtClean="0">
                <a:solidFill>
                  <a:srgbClr val="7030A0"/>
                </a:solidFill>
                <a:latin typeface="Balaram" pitchFamily="2" charset="0"/>
              </a:rPr>
              <a:t>BTG</a:t>
            </a:r>
          </a:p>
          <a:p>
            <a:pPr marL="136525"/>
            <a:r>
              <a:rPr lang="en-US" dirty="0">
                <a:solidFill>
                  <a:srgbClr val="7030A0"/>
                </a:solidFill>
                <a:latin typeface="Balaram" pitchFamily="2" charset="0"/>
              </a:rPr>
              <a:t> </a:t>
            </a:r>
            <a:r>
              <a:rPr lang="en-US" dirty="0" smtClean="0">
                <a:solidFill>
                  <a:srgbClr val="7030A0"/>
                </a:solidFill>
                <a:latin typeface="Balaram" pitchFamily="2" charset="0"/>
              </a:rPr>
              <a:t>  (Overseer and </a:t>
            </a:r>
            <a:r>
              <a:rPr lang="en-US" dirty="0" err="1" smtClean="0">
                <a:solidFill>
                  <a:srgbClr val="7030A0"/>
                </a:solidFill>
                <a:latin typeface="Balaram" pitchFamily="2" charset="0"/>
              </a:rPr>
              <a:t>Permitter</a:t>
            </a:r>
            <a:r>
              <a:rPr lang="en-US" dirty="0" smtClean="0">
                <a:solidFill>
                  <a:srgbClr val="7030A0"/>
                </a:solidFill>
                <a:latin typeface="Balaram" pitchFamily="2" charset="0"/>
              </a:rPr>
              <a:t> only)</a:t>
            </a:r>
          </a:p>
          <a:p>
            <a:pPr marL="136525"/>
            <a:r>
              <a:rPr lang="en-US" dirty="0" smtClean="0">
                <a:solidFill>
                  <a:srgbClr val="7030A0"/>
                </a:solidFill>
                <a:latin typeface="Balaram" pitchFamily="2" charset="0"/>
              </a:rPr>
              <a:t>- Awards good/bad according to Karma</a:t>
            </a:r>
          </a:p>
        </p:txBody>
      </p:sp>
      <p:cxnSp>
        <p:nvCxnSpPr>
          <p:cNvPr id="12" name="Straight Arrow Connector 11"/>
          <p:cNvCxnSpPr>
            <a:stCxn id="5" idx="2"/>
            <a:endCxn id="7" idx="0"/>
          </p:cNvCxnSpPr>
          <p:nvPr/>
        </p:nvCxnSpPr>
        <p:spPr>
          <a:xfrm flipH="1">
            <a:off x="2139339" y="3657600"/>
            <a:ext cx="1850571" cy="109582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8" idx="0"/>
          </p:cNvCxnSpPr>
          <p:nvPr/>
        </p:nvCxnSpPr>
        <p:spPr>
          <a:xfrm>
            <a:off x="3989910" y="3657600"/>
            <a:ext cx="2286000" cy="1066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31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2743200"/>
          </a:xfrm>
        </p:spPr>
        <p:txBody>
          <a:bodyPr/>
          <a:lstStyle/>
          <a:p>
            <a:pPr marL="136525" indent="0" algn="ctr">
              <a:buNone/>
            </a:pPr>
            <a:r>
              <a:rPr lang="en-US"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1.9.33</a:t>
            </a:r>
            <a:endParaRPr lang="en-US"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tri-bhuvana-kamanaà</a:t>
            </a: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tamäla-varëaà</a:t>
            </a:r>
          </a:p>
          <a:p>
            <a:pPr marL="136525" indent="0" algn="ctr">
              <a:buNone/>
            </a:pPr>
            <a:r>
              <a:rPr lang="vi-VN"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ravi-kara-gaura-varämbaraà </a:t>
            </a: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dadhäne</a:t>
            </a:r>
          </a:p>
          <a:p>
            <a:pPr marL="136525" indent="0" algn="ctr">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vapur alaka-kulävåtänanäbjaà</a:t>
            </a:r>
          </a:p>
          <a:p>
            <a:pPr marL="136525" indent="0" algn="ctr">
              <a:buNone/>
            </a:pPr>
            <a:r>
              <a:rPr lang="vi-VN"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vijaya-sakhe</a:t>
            </a: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ratir astu me 'navadyä</a:t>
            </a:r>
            <a:endParaRPr lang="en-US" dirty="0"/>
          </a:p>
        </p:txBody>
      </p:sp>
      <p:sp>
        <p:nvSpPr>
          <p:cNvPr id="4" name="Content Placeholder 2"/>
          <p:cNvSpPr txBox="1">
            <a:spLocks/>
          </p:cNvSpPr>
          <p:nvPr/>
        </p:nvSpPr>
        <p:spPr bwMode="auto">
          <a:xfrm>
            <a:off x="228600" y="2971800"/>
            <a:ext cx="86868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spcBef>
                <a:spcPts val="272"/>
              </a:spcBef>
              <a:buNone/>
            </a:pPr>
            <a:r>
              <a:rPr lang="en-US" b="1" i="1" dirty="0" err="1">
                <a:solidFill>
                  <a:srgbClr val="7030A0"/>
                </a:solidFill>
                <a:latin typeface="Balaram" pitchFamily="2" charset="0"/>
              </a:rPr>
              <a:t>Çré</a:t>
            </a:r>
            <a:r>
              <a:rPr lang="en-US" b="1" i="1" dirty="0">
                <a:solidFill>
                  <a:srgbClr val="7030A0"/>
                </a:solidFill>
                <a:latin typeface="Balaram" pitchFamily="2" charset="0"/>
              </a:rPr>
              <a:t> </a:t>
            </a:r>
            <a:r>
              <a:rPr lang="en-US" b="1" i="1" dirty="0" err="1">
                <a:solidFill>
                  <a:srgbClr val="7030A0"/>
                </a:solidFill>
                <a:latin typeface="Balaram" pitchFamily="2" charset="0"/>
              </a:rPr>
              <a:t>Kåñëa</a:t>
            </a:r>
            <a:r>
              <a:rPr lang="en-US" b="1" i="1" dirty="0">
                <a:solidFill>
                  <a:srgbClr val="7030A0"/>
                </a:solidFill>
                <a:latin typeface="Balaram" pitchFamily="2" charset="0"/>
              </a:rPr>
              <a:t> is the </a:t>
            </a:r>
            <a:r>
              <a:rPr lang="en-US" b="1" i="1" dirty="0">
                <a:solidFill>
                  <a:schemeClr val="bg1"/>
                </a:solidFill>
                <a:latin typeface="Balaram" pitchFamily="2" charset="0"/>
              </a:rPr>
              <a:t>intimate friend of </a:t>
            </a:r>
            <a:r>
              <a:rPr lang="en-US" b="1" i="1" dirty="0" err="1">
                <a:solidFill>
                  <a:schemeClr val="bg1"/>
                </a:solidFill>
                <a:latin typeface="Balaram" pitchFamily="2" charset="0"/>
              </a:rPr>
              <a:t>Arjuna</a:t>
            </a:r>
            <a:r>
              <a:rPr lang="en-US" b="1" i="1" dirty="0">
                <a:solidFill>
                  <a:srgbClr val="7030A0"/>
                </a:solidFill>
                <a:latin typeface="Balaram" pitchFamily="2" charset="0"/>
              </a:rPr>
              <a:t>. He has</a:t>
            </a:r>
          </a:p>
          <a:p>
            <a:pPr>
              <a:spcBef>
                <a:spcPts val="272"/>
              </a:spcBef>
              <a:buNone/>
            </a:pPr>
            <a:r>
              <a:rPr lang="en-US" b="1" i="1" dirty="0">
                <a:solidFill>
                  <a:srgbClr val="7030A0"/>
                </a:solidFill>
                <a:latin typeface="Balaram" pitchFamily="2" charset="0"/>
              </a:rPr>
              <a:t>appeared on this earth in His transcendental body, which</a:t>
            </a:r>
          </a:p>
          <a:p>
            <a:pPr>
              <a:spcBef>
                <a:spcPts val="272"/>
              </a:spcBef>
              <a:buNone/>
            </a:pPr>
            <a:r>
              <a:rPr lang="en-US" b="1" i="1" dirty="0">
                <a:solidFill>
                  <a:srgbClr val="7030A0"/>
                </a:solidFill>
                <a:latin typeface="Balaram" pitchFamily="2" charset="0"/>
              </a:rPr>
              <a:t>resembles the bluish color of the </a:t>
            </a:r>
            <a:r>
              <a:rPr lang="en-US" b="1" i="1" dirty="0" err="1">
                <a:solidFill>
                  <a:srgbClr val="7030A0"/>
                </a:solidFill>
                <a:latin typeface="Balaram" pitchFamily="2" charset="0"/>
              </a:rPr>
              <a:t>tamäla</a:t>
            </a:r>
            <a:r>
              <a:rPr lang="en-US" b="1" i="1" dirty="0">
                <a:solidFill>
                  <a:srgbClr val="7030A0"/>
                </a:solidFill>
                <a:latin typeface="Balaram" pitchFamily="2" charset="0"/>
              </a:rPr>
              <a:t> tree. His body </a:t>
            </a:r>
          </a:p>
          <a:p>
            <a:pPr>
              <a:spcBef>
                <a:spcPts val="272"/>
              </a:spcBef>
              <a:buNone/>
            </a:pPr>
            <a:r>
              <a:rPr lang="en-US" b="1" i="1" dirty="0">
                <a:solidFill>
                  <a:schemeClr val="bg1"/>
                </a:solidFill>
                <a:latin typeface="Balaram" pitchFamily="2" charset="0"/>
              </a:rPr>
              <a:t>attracts everyone in the three planetary systems </a:t>
            </a:r>
            <a:r>
              <a:rPr lang="en-US" b="1" i="1" dirty="0">
                <a:solidFill>
                  <a:srgbClr val="7030A0"/>
                </a:solidFill>
                <a:latin typeface="Balaram" pitchFamily="2" charset="0"/>
              </a:rPr>
              <a:t>[upper,</a:t>
            </a:r>
          </a:p>
          <a:p>
            <a:pPr>
              <a:spcBef>
                <a:spcPts val="272"/>
              </a:spcBef>
              <a:buNone/>
            </a:pPr>
            <a:r>
              <a:rPr lang="en-US" b="1" i="1" dirty="0">
                <a:solidFill>
                  <a:srgbClr val="7030A0"/>
                </a:solidFill>
                <a:latin typeface="Balaram" pitchFamily="2" charset="0"/>
              </a:rPr>
              <a:t>middle and lower]. May His </a:t>
            </a:r>
            <a:r>
              <a:rPr lang="en-US" b="1" i="1" dirty="0">
                <a:solidFill>
                  <a:schemeClr val="bg1"/>
                </a:solidFill>
                <a:latin typeface="Balaram" pitchFamily="2" charset="0"/>
              </a:rPr>
              <a:t>glittering yellow dress </a:t>
            </a:r>
            <a:r>
              <a:rPr lang="en-US" b="1" i="1" dirty="0">
                <a:solidFill>
                  <a:srgbClr val="7030A0"/>
                </a:solidFill>
                <a:latin typeface="Balaram" pitchFamily="2" charset="0"/>
              </a:rPr>
              <a:t>and</a:t>
            </a:r>
          </a:p>
          <a:p>
            <a:pPr>
              <a:spcBef>
                <a:spcPts val="272"/>
              </a:spcBef>
              <a:buNone/>
            </a:pPr>
            <a:r>
              <a:rPr lang="en-US" b="1" i="1" dirty="0">
                <a:solidFill>
                  <a:srgbClr val="7030A0"/>
                </a:solidFill>
                <a:latin typeface="Balaram" pitchFamily="2" charset="0"/>
              </a:rPr>
              <a:t>His lotus face, covered with paintings of sandalwood </a:t>
            </a:r>
          </a:p>
          <a:p>
            <a:pPr>
              <a:spcBef>
                <a:spcPts val="272"/>
              </a:spcBef>
              <a:buNone/>
            </a:pPr>
            <a:r>
              <a:rPr lang="en-US" b="1" i="1" dirty="0">
                <a:solidFill>
                  <a:srgbClr val="7030A0"/>
                </a:solidFill>
                <a:latin typeface="Balaram" pitchFamily="2" charset="0"/>
              </a:rPr>
              <a:t>pulp, be the object of my attraction, and may I </a:t>
            </a:r>
            <a:r>
              <a:rPr lang="en-US" b="1" i="1" dirty="0">
                <a:solidFill>
                  <a:schemeClr val="bg1"/>
                </a:solidFill>
                <a:latin typeface="Balaram" pitchFamily="2" charset="0"/>
              </a:rPr>
              <a:t>not desire</a:t>
            </a:r>
          </a:p>
          <a:p>
            <a:pPr>
              <a:spcBef>
                <a:spcPts val="272"/>
              </a:spcBef>
              <a:buNone/>
            </a:pPr>
            <a:r>
              <a:rPr lang="en-US" b="1" i="1" dirty="0" err="1">
                <a:solidFill>
                  <a:schemeClr val="bg1"/>
                </a:solidFill>
                <a:latin typeface="Balaram" pitchFamily="2" charset="0"/>
              </a:rPr>
              <a:t>fruitive</a:t>
            </a:r>
            <a:r>
              <a:rPr lang="en-US" b="1" i="1" dirty="0">
                <a:solidFill>
                  <a:schemeClr val="bg1"/>
                </a:solidFill>
                <a:latin typeface="Balaram" pitchFamily="2" charset="0"/>
              </a:rPr>
              <a:t> results</a:t>
            </a:r>
            <a:r>
              <a:rPr lang="en-US" b="1" i="1" dirty="0">
                <a:solidFill>
                  <a:srgbClr val="7030A0"/>
                </a:solidFill>
                <a:latin typeface="Balaram" pitchFamily="2" charset="0"/>
              </a:rPr>
              <a:t>.</a:t>
            </a:r>
          </a:p>
        </p:txBody>
      </p:sp>
    </p:spTree>
    <p:extLst>
      <p:ext uri="{BB962C8B-B14F-4D97-AF65-F5344CB8AC3E}">
        <p14:creationId xmlns:p14="http://schemas.microsoft.com/office/powerpoint/2010/main" val="2972771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5344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1.9.33 </a:t>
            </a:r>
            <a:r>
              <a:rPr lang="en-US" sz="3600" b="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All </a:t>
            </a: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A</a:t>
            </a:r>
            <a:r>
              <a:rPr lang="en-US" sz="3600" b="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ttractive</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1143000"/>
            <a:ext cx="4648200" cy="3009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vi-VN" sz="2400"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tri-bhuvana-kamanaà </a:t>
            </a:r>
            <a:endParaRPr lang="en-US" sz="2400" b="1" dirty="0" smtClean="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a:p>
            <a:r>
              <a:rPr lang="vi-VN" sz="2400"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vijaya-sakhe </a:t>
            </a:r>
            <a:r>
              <a:rPr lang="en-US" sz="2400" dirty="0" smtClean="0">
                <a:solidFill>
                  <a:srgbClr val="7030A0"/>
                </a:solidFill>
                <a:latin typeface="Balaram" pitchFamily="2" charset="0"/>
              </a:rPr>
              <a:t> </a:t>
            </a:r>
          </a:p>
          <a:p>
            <a:pPr marL="136525" indent="0">
              <a:buNone/>
            </a:pPr>
            <a:r>
              <a:rPr lang="en-US" sz="2400" dirty="0">
                <a:solidFill>
                  <a:srgbClr val="7030A0"/>
                </a:solidFill>
                <a:latin typeface="Balaram" pitchFamily="2" charset="0"/>
              </a:rPr>
              <a:t> </a:t>
            </a:r>
            <a:r>
              <a:rPr lang="en-US" sz="2400" dirty="0" smtClean="0">
                <a:solidFill>
                  <a:srgbClr val="7030A0"/>
                </a:solidFill>
                <a:latin typeface="Balaram" pitchFamily="2" charset="0"/>
              </a:rPr>
              <a:t>        -  Friend of the conqueror</a:t>
            </a:r>
          </a:p>
          <a:p>
            <a:pPr marL="136525" indent="0">
              <a:buNone/>
            </a:pPr>
            <a:r>
              <a:rPr lang="en-US" sz="2400" dirty="0">
                <a:solidFill>
                  <a:srgbClr val="7030A0"/>
                </a:solidFill>
                <a:latin typeface="Balaram" pitchFamily="2" charset="0"/>
              </a:rPr>
              <a:t> </a:t>
            </a:r>
            <a:r>
              <a:rPr lang="en-US" sz="2400" dirty="0" smtClean="0">
                <a:solidFill>
                  <a:srgbClr val="7030A0"/>
                </a:solidFill>
                <a:latin typeface="Balaram" pitchFamily="2" charset="0"/>
              </a:rPr>
              <a:t>        -  Admiring </a:t>
            </a:r>
            <a:r>
              <a:rPr lang="en-US" sz="2400" dirty="0" err="1" smtClean="0">
                <a:solidFill>
                  <a:srgbClr val="7030A0"/>
                </a:solidFill>
                <a:latin typeface="Balaram" pitchFamily="2" charset="0"/>
              </a:rPr>
              <a:t>Arjuna</a:t>
            </a:r>
            <a:r>
              <a:rPr lang="en-US" sz="2400" dirty="0" smtClean="0">
                <a:solidFill>
                  <a:srgbClr val="7030A0"/>
                </a:solidFill>
                <a:latin typeface="Balaram" pitchFamily="2" charset="0"/>
              </a:rPr>
              <a:t> </a:t>
            </a:r>
          </a:p>
          <a:p>
            <a:pPr marL="136525" indent="0">
              <a:buNone/>
            </a:pPr>
            <a:r>
              <a:rPr lang="en-US" sz="2400" dirty="0">
                <a:solidFill>
                  <a:srgbClr val="7030A0"/>
                </a:solidFill>
                <a:latin typeface="Balaram" pitchFamily="2" charset="0"/>
              </a:rPr>
              <a:t> </a:t>
            </a:r>
            <a:r>
              <a:rPr lang="en-US" sz="2400" dirty="0" smtClean="0">
                <a:solidFill>
                  <a:srgbClr val="7030A0"/>
                </a:solidFill>
                <a:latin typeface="Balaram" pitchFamily="2" charset="0"/>
              </a:rPr>
              <a:t>        -  Lord’s pleasure</a:t>
            </a:r>
          </a:p>
          <a:p>
            <a:r>
              <a:rPr lang="vi-VN" sz="2400"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ravi-kara-gaura-varämbaraà </a:t>
            </a:r>
            <a:endParaRPr lang="en-US" sz="2400" b="1" dirty="0" smtClean="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a:p>
            <a:pPr marL="136525" indent="0">
              <a:buNone/>
            </a:pPr>
            <a:r>
              <a:rPr lang="en-US" sz="2400"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a:t>
            </a:r>
            <a:r>
              <a:rPr lang="en-US" sz="2400" b="1" dirty="0" smtClean="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a:t>
            </a:r>
            <a:endParaRPr lang="vi-VN" sz="2400" dirty="0">
              <a:solidFill>
                <a:srgbClr val="7030A0"/>
              </a:solidFill>
              <a:latin typeface="Balaram" pitchFamily="2" charset="0"/>
            </a:endParaRPr>
          </a:p>
        </p:txBody>
      </p:sp>
      <p:pic>
        <p:nvPicPr>
          <p:cNvPr id="4099" name="Picture 3" descr="C:\Users\pranathv\Pictures\krish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62000"/>
            <a:ext cx="41148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8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anim calcmode="lin" valueType="num">
                                      <p:cBhvr additive="base">
                                        <p:cTn id="9" dur="500" fill="hold"/>
                                        <p:tgtEl>
                                          <p:spTgt spid="4099"/>
                                        </p:tgtEl>
                                        <p:attrNameLst>
                                          <p:attrName>ppt_x</p:attrName>
                                        </p:attrNameLst>
                                      </p:cBhvr>
                                      <p:tavLst>
                                        <p:tav tm="0">
                                          <p:val>
                                            <p:strVal val="#ppt_x"/>
                                          </p:val>
                                        </p:tav>
                                        <p:tav tm="100000">
                                          <p:val>
                                            <p:strVal val="#ppt_x"/>
                                          </p:val>
                                        </p:tav>
                                      </p:tavLst>
                                    </p:anim>
                                    <p:anim calcmode="lin" valueType="num">
                                      <p:cBhvr additive="base">
                                        <p:cTn id="10"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76200"/>
            <a:ext cx="3733800" cy="5334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Summary</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7" name="Content Placeholder 2"/>
          <p:cNvSpPr txBox="1">
            <a:spLocks/>
          </p:cNvSpPr>
          <p:nvPr/>
        </p:nvSpPr>
        <p:spPr bwMode="auto">
          <a:xfrm>
            <a:off x="228600" y="1524000"/>
            <a:ext cx="4800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2400" dirty="0" smtClean="0">
                <a:solidFill>
                  <a:srgbClr val="7030A0"/>
                </a:solidFill>
                <a:latin typeface="Balaram" pitchFamily="2" charset="0"/>
              </a:rPr>
              <a:t>Qualifications to go BTG</a:t>
            </a:r>
          </a:p>
          <a:p>
            <a:r>
              <a:rPr lang="en-US" sz="2400" dirty="0" smtClean="0">
                <a:solidFill>
                  <a:srgbClr val="7030A0"/>
                </a:solidFill>
                <a:latin typeface="Balaram" pitchFamily="2" charset="0"/>
              </a:rPr>
              <a:t>Duties of </a:t>
            </a:r>
            <a:r>
              <a:rPr lang="en-US" sz="2400" dirty="0" err="1">
                <a:solidFill>
                  <a:srgbClr val="7030A0"/>
                </a:solidFill>
                <a:latin typeface="Balaram" pitchFamily="2" charset="0"/>
              </a:rPr>
              <a:t>v</a:t>
            </a:r>
            <a:r>
              <a:rPr lang="en-US" sz="2400" dirty="0" err="1" smtClean="0">
                <a:solidFill>
                  <a:srgbClr val="7030A0"/>
                </a:solidFill>
                <a:latin typeface="Balaram" pitchFamily="2" charset="0"/>
              </a:rPr>
              <a:t>arnas</a:t>
            </a:r>
            <a:r>
              <a:rPr lang="en-US" sz="2400" dirty="0" smtClean="0">
                <a:solidFill>
                  <a:srgbClr val="7030A0"/>
                </a:solidFill>
                <a:latin typeface="Balaram" pitchFamily="2" charset="0"/>
              </a:rPr>
              <a:t>, </a:t>
            </a:r>
            <a:r>
              <a:rPr lang="en-US" sz="2400" dirty="0" err="1" smtClean="0">
                <a:solidFill>
                  <a:srgbClr val="7030A0"/>
                </a:solidFill>
                <a:latin typeface="Balaram" pitchFamily="2" charset="0"/>
              </a:rPr>
              <a:t>ashramas</a:t>
            </a:r>
            <a:r>
              <a:rPr lang="en-US" sz="2400" dirty="0" smtClean="0">
                <a:solidFill>
                  <a:srgbClr val="7030A0"/>
                </a:solidFill>
                <a:latin typeface="Balaram" pitchFamily="2" charset="0"/>
              </a:rPr>
              <a:t>, </a:t>
            </a:r>
          </a:p>
          <a:p>
            <a:pPr marL="136525" indent="0">
              <a:buNone/>
            </a:pPr>
            <a:r>
              <a:rPr lang="en-US" sz="2400" dirty="0">
                <a:solidFill>
                  <a:srgbClr val="7030A0"/>
                </a:solidFill>
                <a:latin typeface="Balaram" pitchFamily="2" charset="0"/>
              </a:rPr>
              <a:t> </a:t>
            </a:r>
            <a:r>
              <a:rPr lang="en-US" sz="2400" dirty="0" smtClean="0">
                <a:solidFill>
                  <a:srgbClr val="7030A0"/>
                </a:solidFill>
                <a:latin typeface="Balaram" pitchFamily="2" charset="0"/>
              </a:rPr>
              <a:t>    women, devotees etc.</a:t>
            </a:r>
          </a:p>
          <a:p>
            <a:r>
              <a:rPr lang="en-US" sz="2400" dirty="0" smtClean="0">
                <a:solidFill>
                  <a:srgbClr val="7030A0"/>
                </a:solidFill>
                <a:latin typeface="Balaram" pitchFamily="2" charset="0"/>
              </a:rPr>
              <a:t>Preparation for the final </a:t>
            </a:r>
          </a:p>
          <a:p>
            <a:pPr marL="136525" indent="0">
              <a:buNone/>
            </a:pPr>
            <a:r>
              <a:rPr lang="en-US" sz="2400" dirty="0">
                <a:solidFill>
                  <a:srgbClr val="7030A0"/>
                </a:solidFill>
                <a:latin typeface="Balaram" pitchFamily="2" charset="0"/>
              </a:rPr>
              <a:t> </a:t>
            </a:r>
            <a:r>
              <a:rPr lang="en-US" sz="2400" dirty="0" smtClean="0">
                <a:solidFill>
                  <a:srgbClr val="7030A0"/>
                </a:solidFill>
                <a:latin typeface="Balaram" pitchFamily="2" charset="0"/>
              </a:rPr>
              <a:t>    moment</a:t>
            </a:r>
          </a:p>
          <a:p>
            <a:r>
              <a:rPr lang="en-US" sz="2400" dirty="0" smtClean="0">
                <a:solidFill>
                  <a:srgbClr val="7030A0"/>
                </a:solidFill>
                <a:latin typeface="Balaram" pitchFamily="2" charset="0"/>
              </a:rPr>
              <a:t>Sincere and attentive practice of </a:t>
            </a:r>
            <a:r>
              <a:rPr lang="en-US" sz="2400" dirty="0" err="1" smtClean="0">
                <a:solidFill>
                  <a:srgbClr val="7030A0"/>
                </a:solidFill>
                <a:latin typeface="Balaram" pitchFamily="2" charset="0"/>
              </a:rPr>
              <a:t>sadhana</a:t>
            </a:r>
            <a:r>
              <a:rPr lang="en-US" sz="2400" dirty="0">
                <a:solidFill>
                  <a:srgbClr val="7030A0"/>
                </a:solidFill>
                <a:latin typeface="Balaram" pitchFamily="2" charset="0"/>
              </a:rPr>
              <a:t> </a:t>
            </a:r>
            <a:r>
              <a:rPr lang="en-US" sz="2400" dirty="0" smtClean="0">
                <a:solidFill>
                  <a:srgbClr val="7030A0"/>
                </a:solidFill>
                <a:latin typeface="Balaram" pitchFamily="2" charset="0"/>
              </a:rPr>
              <a:t>bhakti following the </a:t>
            </a:r>
            <a:r>
              <a:rPr lang="en-US" sz="2400" dirty="0" err="1" smtClean="0">
                <a:solidFill>
                  <a:srgbClr val="7030A0"/>
                </a:solidFill>
                <a:latin typeface="Balaram" pitchFamily="2" charset="0"/>
              </a:rPr>
              <a:t>mahajanas</a:t>
            </a:r>
            <a:r>
              <a:rPr lang="en-US" sz="2400" dirty="0" smtClean="0">
                <a:solidFill>
                  <a:srgbClr val="7030A0"/>
                </a:solidFill>
                <a:latin typeface="Balaram" pitchFamily="2" charset="0"/>
              </a:rPr>
              <a:t> qualifies us for transcendental loving service of the Lord, who is most attractive of the three planetary systems.</a:t>
            </a:r>
          </a:p>
          <a:p>
            <a:pPr marL="136525" indent="0">
              <a:buNone/>
            </a:pPr>
            <a:r>
              <a:rPr lang="en-US" dirty="0" smtClean="0">
                <a:solidFill>
                  <a:srgbClr val="7030A0"/>
                </a:solidFill>
                <a:latin typeface="Balaram" pitchFamily="2" charset="0"/>
              </a:rPr>
              <a:t>                 </a:t>
            </a:r>
            <a:endParaRPr lang="en-US" dirty="0">
              <a:solidFill>
                <a:srgbClr val="7030A0"/>
              </a:solidFill>
              <a:latin typeface="Balaram" pitchFamily="2" charset="0"/>
            </a:endParaRPr>
          </a:p>
          <a:p>
            <a:pPr marL="136525" indent="0">
              <a:buNone/>
            </a:pPr>
            <a:endParaRPr lang="en-US" dirty="0">
              <a:solidFill>
                <a:srgbClr val="7030A0"/>
              </a:solidFill>
              <a:latin typeface="Balaram" pitchFamily="2" charset="0"/>
            </a:endParaRPr>
          </a:p>
          <a:p>
            <a:endParaRPr lang="en-US" dirty="0" smtClean="0">
              <a:solidFill>
                <a:srgbClr val="7030A0"/>
              </a:solidFill>
              <a:latin typeface="Balaram" pitchFamily="2" charset="0"/>
            </a:endParaRPr>
          </a:p>
        </p:txBody>
      </p:sp>
      <p:pic>
        <p:nvPicPr>
          <p:cNvPr id="3074" name="Picture 2" descr="C:\Users\pranathv\Pictures\GK_Krsna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461" y="1143000"/>
            <a:ext cx="3767137" cy="512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0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534400" cy="7620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References</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7" name="Content Placeholder 2"/>
          <p:cNvSpPr txBox="1">
            <a:spLocks/>
          </p:cNvSpPr>
          <p:nvPr/>
        </p:nvSpPr>
        <p:spPr bwMode="auto">
          <a:xfrm>
            <a:off x="228600" y="1143000"/>
            <a:ext cx="87630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HH </a:t>
            </a:r>
            <a:r>
              <a:rPr lang="en-US" dirty="0" err="1" smtClean="0">
                <a:solidFill>
                  <a:srgbClr val="7030A0"/>
                </a:solidFill>
                <a:latin typeface="Balaram" pitchFamily="2" charset="0"/>
              </a:rPr>
              <a:t>Romapada</a:t>
            </a:r>
            <a:r>
              <a:rPr lang="en-US" dirty="0" smtClean="0">
                <a:solidFill>
                  <a:srgbClr val="7030A0"/>
                </a:solidFill>
                <a:latin typeface="Balaram" pitchFamily="2" charset="0"/>
              </a:rPr>
              <a:t> maharaja’s lectures on this section.</a:t>
            </a:r>
          </a:p>
          <a:p>
            <a:r>
              <a:rPr lang="en-US" dirty="0" smtClean="0">
                <a:solidFill>
                  <a:srgbClr val="7030A0"/>
                </a:solidFill>
                <a:latin typeface="Balaram" pitchFamily="2" charset="0"/>
              </a:rPr>
              <a:t>HH </a:t>
            </a:r>
            <a:r>
              <a:rPr lang="en-US" dirty="0" err="1" smtClean="0">
                <a:solidFill>
                  <a:srgbClr val="7030A0"/>
                </a:solidFill>
                <a:latin typeface="Balaram" pitchFamily="2" charset="0"/>
              </a:rPr>
              <a:t>Radhanath</a:t>
            </a:r>
            <a:r>
              <a:rPr lang="en-US" dirty="0" smtClean="0">
                <a:solidFill>
                  <a:srgbClr val="7030A0"/>
                </a:solidFill>
                <a:latin typeface="Balaram" pitchFamily="2" charset="0"/>
              </a:rPr>
              <a:t> maharaja’s classes on </a:t>
            </a:r>
            <a:r>
              <a:rPr lang="en-US" dirty="0" err="1" smtClean="0">
                <a:solidFill>
                  <a:srgbClr val="7030A0"/>
                </a:solidFill>
                <a:latin typeface="Balaram" pitchFamily="2" charset="0"/>
              </a:rPr>
              <a:t>DesireTree</a:t>
            </a:r>
            <a:r>
              <a:rPr lang="en-US" dirty="0" smtClean="0">
                <a:solidFill>
                  <a:srgbClr val="7030A0"/>
                </a:solidFill>
                <a:latin typeface="Balaram" pitchFamily="2" charset="0"/>
              </a:rPr>
              <a:t>.</a:t>
            </a:r>
          </a:p>
          <a:p>
            <a:r>
              <a:rPr lang="en-US" dirty="0" smtClean="0">
                <a:solidFill>
                  <a:srgbClr val="7030A0"/>
                </a:solidFill>
                <a:latin typeface="Balaram" pitchFamily="2" charset="0"/>
              </a:rPr>
              <a:t>HG </a:t>
            </a:r>
            <a:r>
              <a:rPr lang="en-US" dirty="0" err="1" smtClean="0">
                <a:solidFill>
                  <a:srgbClr val="7030A0"/>
                </a:solidFill>
                <a:latin typeface="Balaram" pitchFamily="2" charset="0"/>
              </a:rPr>
              <a:t>Bhurijana</a:t>
            </a:r>
            <a:r>
              <a:rPr lang="en-US" dirty="0" smtClean="0">
                <a:solidFill>
                  <a:srgbClr val="7030A0"/>
                </a:solidFill>
                <a:latin typeface="Balaram" pitchFamily="2" charset="0"/>
              </a:rPr>
              <a:t> </a:t>
            </a:r>
            <a:r>
              <a:rPr lang="en-US" dirty="0" err="1" smtClean="0">
                <a:solidFill>
                  <a:srgbClr val="7030A0"/>
                </a:solidFill>
                <a:latin typeface="Balaram" pitchFamily="2" charset="0"/>
              </a:rPr>
              <a:t>prabhu’s</a:t>
            </a:r>
            <a:r>
              <a:rPr lang="en-US" dirty="0" smtClean="0">
                <a:solidFill>
                  <a:srgbClr val="7030A0"/>
                </a:solidFill>
                <a:latin typeface="Balaram" pitchFamily="2" charset="0"/>
              </a:rPr>
              <a:t> – Unveiling His Lotus Feet.</a:t>
            </a:r>
          </a:p>
          <a:p>
            <a:r>
              <a:rPr lang="en-US" dirty="0" smtClean="0">
                <a:solidFill>
                  <a:srgbClr val="7030A0"/>
                </a:solidFill>
                <a:latin typeface="Balaram" pitchFamily="2" charset="0"/>
              </a:rPr>
              <a:t>Srila </a:t>
            </a:r>
            <a:r>
              <a:rPr lang="en-US" dirty="0" err="1" smtClean="0">
                <a:solidFill>
                  <a:srgbClr val="7030A0"/>
                </a:solidFill>
                <a:latin typeface="Balaram" pitchFamily="2" charset="0"/>
              </a:rPr>
              <a:t>Prabhupada’s</a:t>
            </a:r>
            <a:r>
              <a:rPr lang="en-US" dirty="0" smtClean="0">
                <a:solidFill>
                  <a:srgbClr val="7030A0"/>
                </a:solidFill>
                <a:latin typeface="Balaram" pitchFamily="2" charset="0"/>
              </a:rPr>
              <a:t> purports.</a:t>
            </a:r>
          </a:p>
        </p:txBody>
      </p:sp>
    </p:spTree>
    <p:extLst>
      <p:ext uri="{BB962C8B-B14F-4D97-AF65-F5344CB8AC3E}">
        <p14:creationId xmlns:p14="http://schemas.microsoft.com/office/powerpoint/2010/main" val="2670430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534400" cy="7620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Thank you very much</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pic>
        <p:nvPicPr>
          <p:cNvPr id="4" name="Picture 2" descr="C:\Users\pranathv\Pictures\SPsmile.jpg"/>
          <p:cNvPicPr>
            <a:picLocks noChangeAspect="1" noChangeArrowheads="1"/>
          </p:cNvPicPr>
          <p:nvPr/>
        </p:nvPicPr>
        <p:blipFill>
          <a:blip r:embed="rId3" cstate="print"/>
          <a:srcRect/>
          <a:stretch>
            <a:fillRect/>
          </a:stretch>
        </p:blipFill>
        <p:spPr bwMode="auto">
          <a:xfrm>
            <a:off x="2667000" y="1143000"/>
            <a:ext cx="3810000" cy="4419600"/>
          </a:xfrm>
          <a:prstGeom prst="rect">
            <a:avLst/>
          </a:prstGeom>
          <a:noFill/>
        </p:spPr>
      </p:pic>
      <p:sp>
        <p:nvSpPr>
          <p:cNvPr id="2" name="Rectangle 1"/>
          <p:cNvSpPr/>
          <p:nvPr/>
        </p:nvSpPr>
        <p:spPr>
          <a:xfrm>
            <a:off x="2286000" y="5791200"/>
            <a:ext cx="4846198" cy="523220"/>
          </a:xfrm>
          <a:prstGeom prst="rect">
            <a:avLst/>
          </a:prstGeom>
        </p:spPr>
        <p:txBody>
          <a:bodyPr wrap="none">
            <a:spAutoFit/>
          </a:bodyPr>
          <a:lstStyle/>
          <a:p>
            <a:r>
              <a:rPr lang="en-US" sz="2800" dirty="0">
                <a:solidFill>
                  <a:schemeClr val="bg1"/>
                </a:solidFill>
                <a:latin typeface="Balaram" pitchFamily="2" charset="0"/>
              </a:rPr>
              <a:t>All </a:t>
            </a:r>
            <a:r>
              <a:rPr lang="en-US" sz="2800" dirty="0" smtClean="0">
                <a:solidFill>
                  <a:schemeClr val="bg1"/>
                </a:solidFill>
                <a:latin typeface="Balaram" pitchFamily="2" charset="0"/>
              </a:rPr>
              <a:t>glories to </a:t>
            </a:r>
            <a:r>
              <a:rPr lang="en-US" sz="2800" dirty="0" err="1" smtClean="0">
                <a:solidFill>
                  <a:schemeClr val="bg1"/>
                </a:solidFill>
                <a:latin typeface="Balaram" pitchFamily="2" charset="0"/>
              </a:rPr>
              <a:t>Srila</a:t>
            </a:r>
            <a:r>
              <a:rPr lang="en-US" sz="2800" dirty="0" smtClean="0">
                <a:solidFill>
                  <a:schemeClr val="bg1"/>
                </a:solidFill>
                <a:latin typeface="Balaram" pitchFamily="2" charset="0"/>
              </a:rPr>
              <a:t> </a:t>
            </a:r>
            <a:r>
              <a:rPr lang="en-US" sz="2800" dirty="0" err="1" smtClean="0">
                <a:solidFill>
                  <a:schemeClr val="bg1"/>
                </a:solidFill>
                <a:latin typeface="Balaram" pitchFamily="2" charset="0"/>
              </a:rPr>
              <a:t>Prabhupada</a:t>
            </a:r>
            <a:r>
              <a:rPr lang="en-US" sz="2800" dirty="0" smtClean="0">
                <a:solidFill>
                  <a:schemeClr val="bg1"/>
                </a:solidFill>
                <a:latin typeface="Balaram" pitchFamily="2" charset="0"/>
              </a:rPr>
              <a:t>!</a:t>
            </a:r>
            <a:endParaRPr lang="en-US" sz="2800" dirty="0">
              <a:solidFill>
                <a:schemeClr val="bg1"/>
              </a:solidFill>
              <a:latin typeface="Balaram" pitchFamily="2" charset="0"/>
            </a:endParaRPr>
          </a:p>
        </p:txBody>
      </p:sp>
    </p:spTree>
    <p:extLst>
      <p:ext uri="{BB962C8B-B14F-4D97-AF65-F5344CB8AC3E}">
        <p14:creationId xmlns:p14="http://schemas.microsoft.com/office/powerpoint/2010/main" val="69550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858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So far …</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3000"/>
            <a:ext cx="698500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7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858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OUTLINE</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2" name="Rectangle 1"/>
          <p:cNvSpPr/>
          <p:nvPr/>
        </p:nvSpPr>
        <p:spPr>
          <a:xfrm>
            <a:off x="1143000" y="1600200"/>
            <a:ext cx="7391400" cy="3108543"/>
          </a:xfrm>
          <a:prstGeom prst="rect">
            <a:avLst/>
          </a:prstGeom>
        </p:spPr>
        <p:txBody>
          <a:bodyPr wrap="square">
            <a:spAutoFit/>
          </a:bodyPr>
          <a:lstStyle/>
          <a:p>
            <a:pPr>
              <a:buNone/>
            </a:pPr>
            <a:r>
              <a:rPr lang="en-US" sz="2800" b="1" i="1" dirty="0" smtClean="0">
                <a:solidFill>
                  <a:srgbClr val="7030A0"/>
                </a:solidFill>
                <a:latin typeface="Balaram" pitchFamily="2" charset="0"/>
              </a:rPr>
              <a:t>1.9.23 – 24      Continued description of the lord</a:t>
            </a:r>
          </a:p>
          <a:p>
            <a:pPr>
              <a:buNone/>
            </a:pPr>
            <a:endParaRPr lang="en-US" sz="2800" b="1" i="1" dirty="0" smtClean="0">
              <a:solidFill>
                <a:srgbClr val="7030A0"/>
              </a:solidFill>
              <a:latin typeface="Balaram" pitchFamily="2" charset="0"/>
            </a:endParaRPr>
          </a:p>
          <a:p>
            <a:pPr>
              <a:buNone/>
            </a:pPr>
            <a:r>
              <a:rPr lang="en-US" sz="2800" b="1" i="1" dirty="0" smtClean="0">
                <a:solidFill>
                  <a:srgbClr val="7030A0"/>
                </a:solidFill>
                <a:latin typeface="Balaram" pitchFamily="2" charset="0"/>
              </a:rPr>
              <a:t>1.9.25 – 28      Instructions on how to rule</a:t>
            </a:r>
          </a:p>
          <a:p>
            <a:pPr>
              <a:buNone/>
            </a:pPr>
            <a:r>
              <a:rPr lang="en-US" sz="2800" b="1" i="1" dirty="0" smtClean="0">
                <a:solidFill>
                  <a:srgbClr val="7030A0"/>
                </a:solidFill>
                <a:latin typeface="Balaram" pitchFamily="2" charset="0"/>
              </a:rPr>
              <a:t> </a:t>
            </a:r>
          </a:p>
          <a:p>
            <a:pPr>
              <a:buNone/>
            </a:pPr>
            <a:r>
              <a:rPr lang="en-US" sz="2800" b="1" i="1" dirty="0" smtClean="0">
                <a:solidFill>
                  <a:srgbClr val="7030A0"/>
                </a:solidFill>
                <a:latin typeface="Balaram" pitchFamily="2" charset="0"/>
              </a:rPr>
              <a:t>1.9.29 </a:t>
            </a:r>
            <a:r>
              <a:rPr lang="en-US" sz="2800" b="1" i="1" dirty="0">
                <a:solidFill>
                  <a:srgbClr val="7030A0"/>
                </a:solidFill>
                <a:latin typeface="Balaram" pitchFamily="2" charset="0"/>
              </a:rPr>
              <a:t>–</a:t>
            </a:r>
            <a:r>
              <a:rPr lang="en-US" sz="2800" b="1" i="1" dirty="0" smtClean="0">
                <a:solidFill>
                  <a:srgbClr val="7030A0"/>
                </a:solidFill>
                <a:latin typeface="Balaram" pitchFamily="2" charset="0"/>
              </a:rPr>
              <a:t> 31      Preparing to leave</a:t>
            </a:r>
          </a:p>
          <a:p>
            <a:pPr>
              <a:buNone/>
            </a:pPr>
            <a:endParaRPr lang="en-US" sz="2800" b="1" i="1" dirty="0" smtClean="0">
              <a:solidFill>
                <a:srgbClr val="7030A0"/>
              </a:solidFill>
              <a:latin typeface="Balaram" pitchFamily="2" charset="0"/>
            </a:endParaRPr>
          </a:p>
          <a:p>
            <a:pPr>
              <a:buNone/>
            </a:pPr>
            <a:r>
              <a:rPr lang="en-US" sz="2800" b="1" i="1" dirty="0" smtClean="0">
                <a:solidFill>
                  <a:srgbClr val="7030A0"/>
                </a:solidFill>
                <a:latin typeface="Balaram" pitchFamily="2" charset="0"/>
              </a:rPr>
              <a:t>1.9.32 …         </a:t>
            </a:r>
            <a:r>
              <a:rPr lang="en-US" sz="2800" b="1" i="1" smtClean="0">
                <a:solidFill>
                  <a:srgbClr val="7030A0"/>
                </a:solidFill>
                <a:latin typeface="Balaram" pitchFamily="2" charset="0"/>
              </a:rPr>
              <a:t>Final prayers</a:t>
            </a:r>
            <a:endParaRPr lang="en-US" sz="2800" b="1" i="1" dirty="0" smtClean="0">
              <a:solidFill>
                <a:srgbClr val="7030A0"/>
              </a:solidFill>
              <a:latin typeface="Balaram" pitchFamily="2" charset="0"/>
            </a:endParaRPr>
          </a:p>
        </p:txBody>
      </p:sp>
    </p:spTree>
    <p:extLst>
      <p:ext uri="{BB962C8B-B14F-4D97-AF65-F5344CB8AC3E}">
        <p14:creationId xmlns:p14="http://schemas.microsoft.com/office/powerpoint/2010/main" val="2756879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534400" cy="32766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1.9.23</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bhaktyäveçya mano yasmin</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väcä yan-näma kértayan</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tyajan kalevaraà </a:t>
            </a:r>
            <a:r>
              <a:rPr lang="vi-VN" sz="3600"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yogé</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mucyate </a:t>
            </a:r>
            <a:r>
              <a:rPr lang="vi-VN" sz="3600"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käma-karmabhiù</a:t>
            </a:r>
            <a:endParaRPr lang="en-US" dirty="0">
              <a:solidFill>
                <a:srgbClr val="7030A0"/>
              </a:solidFill>
            </a:endParaRPr>
          </a:p>
        </p:txBody>
      </p:sp>
      <p:sp>
        <p:nvSpPr>
          <p:cNvPr id="4" name="Content Placeholder 2"/>
          <p:cNvSpPr txBox="1">
            <a:spLocks/>
          </p:cNvSpPr>
          <p:nvPr/>
        </p:nvSpPr>
        <p:spPr bwMode="auto">
          <a:xfrm>
            <a:off x="228600" y="3673475"/>
            <a:ext cx="8686800" cy="272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smtClean="0">
                <a:solidFill>
                  <a:srgbClr val="7030A0"/>
                </a:solidFill>
                <a:latin typeface="Balaram" pitchFamily="2" charset="0"/>
              </a:rPr>
              <a:t>The </a:t>
            </a:r>
            <a:r>
              <a:rPr lang="en-US" b="1" i="1" dirty="0">
                <a:solidFill>
                  <a:srgbClr val="7030A0"/>
                </a:solidFill>
                <a:latin typeface="Balaram" pitchFamily="2" charset="0"/>
              </a:rPr>
              <a:t>Personality of Godhead, who appears </a:t>
            </a:r>
            <a:r>
              <a:rPr lang="en-US" b="1" i="1" dirty="0" smtClean="0">
                <a:solidFill>
                  <a:srgbClr val="7030A0"/>
                </a:solidFill>
                <a:latin typeface="Balaram" pitchFamily="2" charset="0"/>
              </a:rPr>
              <a:t>in the </a:t>
            </a:r>
            <a:r>
              <a:rPr lang="en-US" b="1" i="1" dirty="0">
                <a:solidFill>
                  <a:srgbClr val="7030A0"/>
                </a:solidFill>
                <a:latin typeface="Balaram" pitchFamily="2" charset="0"/>
              </a:rPr>
              <a:t>mind </a:t>
            </a:r>
            <a:r>
              <a:rPr lang="en-US" b="1" i="1" dirty="0" smtClean="0">
                <a:solidFill>
                  <a:srgbClr val="7030A0"/>
                </a:solidFill>
                <a:latin typeface="Balaram" pitchFamily="2" charset="0"/>
              </a:rPr>
              <a:t>of</a:t>
            </a:r>
          </a:p>
          <a:p>
            <a:pPr>
              <a:buNone/>
            </a:pPr>
            <a:r>
              <a:rPr lang="en-US" b="1" i="1" dirty="0" smtClean="0">
                <a:solidFill>
                  <a:srgbClr val="7030A0"/>
                </a:solidFill>
                <a:latin typeface="Balaram" pitchFamily="2" charset="0"/>
              </a:rPr>
              <a:t>the </a:t>
            </a:r>
            <a:r>
              <a:rPr lang="en-US" b="1" i="1" dirty="0">
                <a:solidFill>
                  <a:srgbClr val="7030A0"/>
                </a:solidFill>
                <a:latin typeface="Balaram" pitchFamily="2" charset="0"/>
              </a:rPr>
              <a:t>devotee by </a:t>
            </a:r>
            <a:r>
              <a:rPr lang="en-US" b="1" i="1" dirty="0">
                <a:solidFill>
                  <a:schemeClr val="bg1"/>
                </a:solidFill>
                <a:latin typeface="Balaram" pitchFamily="2" charset="0"/>
              </a:rPr>
              <a:t>attentive devotion</a:t>
            </a:r>
            <a:r>
              <a:rPr lang="en-US" b="1" i="1" dirty="0">
                <a:solidFill>
                  <a:srgbClr val="7030A0"/>
                </a:solidFill>
                <a:latin typeface="Balaram" pitchFamily="2" charset="0"/>
              </a:rPr>
              <a:t> </a:t>
            </a:r>
            <a:r>
              <a:rPr lang="en-US" b="1" i="1" dirty="0" smtClean="0">
                <a:solidFill>
                  <a:srgbClr val="7030A0"/>
                </a:solidFill>
                <a:latin typeface="Balaram" pitchFamily="2" charset="0"/>
              </a:rPr>
              <a:t>and </a:t>
            </a:r>
            <a:r>
              <a:rPr lang="en-US" b="1" i="1" dirty="0" smtClean="0">
                <a:solidFill>
                  <a:schemeClr val="bg1"/>
                </a:solidFill>
                <a:latin typeface="Balaram" pitchFamily="2" charset="0"/>
              </a:rPr>
              <a:t>meditation</a:t>
            </a:r>
            <a:r>
              <a:rPr lang="en-US" b="1" i="1" dirty="0" smtClean="0">
                <a:solidFill>
                  <a:srgbClr val="7030A0"/>
                </a:solidFill>
                <a:latin typeface="Balaram" pitchFamily="2" charset="0"/>
              </a:rPr>
              <a:t> </a:t>
            </a:r>
            <a:r>
              <a:rPr lang="en-US" b="1" i="1" dirty="0">
                <a:solidFill>
                  <a:srgbClr val="7030A0"/>
                </a:solidFill>
                <a:latin typeface="Balaram" pitchFamily="2" charset="0"/>
              </a:rPr>
              <a:t>and </a:t>
            </a:r>
            <a:r>
              <a:rPr lang="en-US" b="1" i="1" dirty="0" smtClean="0">
                <a:solidFill>
                  <a:srgbClr val="7030A0"/>
                </a:solidFill>
                <a:latin typeface="Balaram" pitchFamily="2" charset="0"/>
              </a:rPr>
              <a:t>by</a:t>
            </a:r>
          </a:p>
          <a:p>
            <a:pPr>
              <a:buNone/>
            </a:pPr>
            <a:r>
              <a:rPr lang="en-US" b="1" i="1" dirty="0" smtClean="0">
                <a:solidFill>
                  <a:schemeClr val="bg1"/>
                </a:solidFill>
                <a:latin typeface="Balaram" pitchFamily="2" charset="0"/>
              </a:rPr>
              <a:t>chanting </a:t>
            </a:r>
            <a:r>
              <a:rPr lang="en-US" b="1" i="1" dirty="0">
                <a:solidFill>
                  <a:schemeClr val="bg1"/>
                </a:solidFill>
                <a:latin typeface="Balaram" pitchFamily="2" charset="0"/>
              </a:rPr>
              <a:t>of the holy name</a:t>
            </a:r>
            <a:r>
              <a:rPr lang="en-US" b="1" i="1" dirty="0">
                <a:solidFill>
                  <a:srgbClr val="7030A0"/>
                </a:solidFill>
                <a:latin typeface="Balaram" pitchFamily="2" charset="0"/>
              </a:rPr>
              <a:t>, releases </a:t>
            </a:r>
            <a:r>
              <a:rPr lang="en-US" b="1" i="1" dirty="0" smtClean="0">
                <a:solidFill>
                  <a:srgbClr val="7030A0"/>
                </a:solidFill>
                <a:latin typeface="Balaram" pitchFamily="2" charset="0"/>
              </a:rPr>
              <a:t>the </a:t>
            </a:r>
            <a:r>
              <a:rPr lang="en-US" b="1" i="1" dirty="0">
                <a:solidFill>
                  <a:srgbClr val="7030A0"/>
                </a:solidFill>
                <a:latin typeface="Balaram" pitchFamily="2" charset="0"/>
              </a:rPr>
              <a:t>devotee from the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bondage </a:t>
            </a:r>
            <a:r>
              <a:rPr lang="en-US" b="1" i="1" dirty="0">
                <a:solidFill>
                  <a:srgbClr val="7030A0"/>
                </a:solidFill>
                <a:latin typeface="Balaram" pitchFamily="2" charset="0"/>
              </a:rPr>
              <a:t>of </a:t>
            </a:r>
            <a:r>
              <a:rPr lang="en-US" b="1" i="1" dirty="0" err="1">
                <a:solidFill>
                  <a:schemeClr val="bg1"/>
                </a:solidFill>
                <a:latin typeface="Balaram" pitchFamily="2" charset="0"/>
              </a:rPr>
              <a:t>fruitive</a:t>
            </a:r>
            <a:r>
              <a:rPr lang="en-US" b="1" i="1" dirty="0">
                <a:solidFill>
                  <a:schemeClr val="bg1"/>
                </a:solidFill>
                <a:latin typeface="Balaram" pitchFamily="2" charset="0"/>
              </a:rPr>
              <a:t> activities </a:t>
            </a:r>
            <a:r>
              <a:rPr lang="en-US" b="1" i="1" dirty="0">
                <a:solidFill>
                  <a:srgbClr val="7030A0"/>
                </a:solidFill>
                <a:latin typeface="Balaram" pitchFamily="2" charset="0"/>
              </a:rPr>
              <a:t>at </a:t>
            </a:r>
            <a:r>
              <a:rPr lang="en-US" b="1" i="1" dirty="0" smtClean="0">
                <a:solidFill>
                  <a:srgbClr val="7030A0"/>
                </a:solidFill>
                <a:latin typeface="Balaram" pitchFamily="2" charset="0"/>
              </a:rPr>
              <a:t>the time </a:t>
            </a:r>
            <a:r>
              <a:rPr lang="en-US" b="1" i="1" dirty="0">
                <a:solidFill>
                  <a:srgbClr val="7030A0"/>
                </a:solidFill>
                <a:latin typeface="Balaram" pitchFamily="2" charset="0"/>
              </a:rPr>
              <a:t>of his quitting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the </a:t>
            </a:r>
            <a:r>
              <a:rPr lang="en-US" b="1" i="1" dirty="0">
                <a:solidFill>
                  <a:srgbClr val="7030A0"/>
                </a:solidFill>
                <a:latin typeface="Balaram" pitchFamily="2" charset="0"/>
              </a:rPr>
              <a:t>material body.</a:t>
            </a:r>
            <a:endParaRPr lang="en-US" dirty="0" smtClean="0"/>
          </a:p>
        </p:txBody>
      </p:sp>
    </p:spTree>
    <p:extLst>
      <p:ext uri="{BB962C8B-B14F-4D97-AF65-F5344CB8AC3E}">
        <p14:creationId xmlns:p14="http://schemas.microsoft.com/office/powerpoint/2010/main" val="1208232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5344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1.9.23 Qualifications to go BTG</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Definition of a Yogi</a:t>
            </a:r>
          </a:p>
          <a:p>
            <a:r>
              <a:rPr lang="en-US" i="1" dirty="0" smtClean="0">
                <a:solidFill>
                  <a:srgbClr val="7030A0"/>
                </a:solidFill>
                <a:latin typeface="Balaram" pitchFamily="2" charset="0"/>
              </a:rPr>
              <a:t>Bhakti-Yogi</a:t>
            </a:r>
          </a:p>
          <a:p>
            <a:pPr marL="136525" indent="0">
              <a:buNone/>
            </a:pPr>
            <a:r>
              <a:rPr lang="en-US" sz="1800" dirty="0" smtClean="0">
                <a:solidFill>
                  <a:srgbClr val="7030A0"/>
                </a:solidFill>
                <a:latin typeface="Balaram" pitchFamily="2" charset="0"/>
              </a:rPr>
              <a:t>               -  24 hours in service of the Lord</a:t>
            </a:r>
          </a:p>
          <a:p>
            <a:pPr marL="136525" indent="0">
              <a:buNone/>
            </a:pPr>
            <a:r>
              <a:rPr lang="en-US" sz="1800" dirty="0" smtClean="0">
                <a:solidFill>
                  <a:srgbClr val="7030A0"/>
                </a:solidFill>
                <a:latin typeface="Balaram" pitchFamily="2" charset="0"/>
              </a:rPr>
              <a:t>               -  Whole attention on the Lord</a:t>
            </a:r>
          </a:p>
          <a:p>
            <a:pPr marL="136525" indent="0">
              <a:buNone/>
            </a:pPr>
            <a:r>
              <a:rPr lang="en-US" sz="1800" dirty="0" smtClean="0">
                <a:solidFill>
                  <a:srgbClr val="7030A0"/>
                </a:solidFill>
                <a:latin typeface="Balaram" pitchFamily="2" charset="0"/>
              </a:rPr>
              <a:t>               -  Top-most yogi (BG 6.47)</a:t>
            </a:r>
          </a:p>
          <a:p>
            <a:r>
              <a:rPr lang="en-US" dirty="0">
                <a:solidFill>
                  <a:srgbClr val="7030A0"/>
                </a:solidFill>
                <a:latin typeface="Balaram" pitchFamily="2" charset="0"/>
              </a:rPr>
              <a:t>Results of such practice </a:t>
            </a:r>
          </a:p>
          <a:p>
            <a:pPr marL="136525" indent="0">
              <a:buNone/>
            </a:pPr>
            <a:r>
              <a:rPr lang="en-US" sz="1800" dirty="0" smtClean="0">
                <a:solidFill>
                  <a:srgbClr val="7030A0"/>
                </a:solidFill>
                <a:latin typeface="Balaram" pitchFamily="2" charset="0"/>
              </a:rPr>
              <a:t>               -  </a:t>
            </a:r>
            <a:r>
              <a:rPr lang="en-US" sz="1800" dirty="0">
                <a:solidFill>
                  <a:srgbClr val="7030A0"/>
                </a:solidFill>
                <a:latin typeface="Balaram" pitchFamily="2" charset="0"/>
              </a:rPr>
              <a:t>C</a:t>
            </a:r>
            <a:r>
              <a:rPr lang="en-US" sz="1800" dirty="0" smtClean="0">
                <a:solidFill>
                  <a:srgbClr val="7030A0"/>
                </a:solidFill>
                <a:latin typeface="Balaram" pitchFamily="2" charset="0"/>
              </a:rPr>
              <a:t>oncentrate </a:t>
            </a:r>
            <a:r>
              <a:rPr lang="en-US" sz="1800" dirty="0">
                <a:solidFill>
                  <a:srgbClr val="7030A0"/>
                </a:solidFill>
                <a:latin typeface="Balaram" pitchFamily="2" charset="0"/>
              </a:rPr>
              <a:t>his mind upon Lord with perfect consciousness.</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a:t>
            </a:r>
            <a:r>
              <a:rPr lang="en-US" sz="1800" dirty="0">
                <a:solidFill>
                  <a:srgbClr val="7030A0"/>
                </a:solidFill>
                <a:latin typeface="Balaram" pitchFamily="2" charset="0"/>
              </a:rPr>
              <a:t>C</a:t>
            </a:r>
            <a:r>
              <a:rPr lang="en-US" sz="1800" dirty="0" smtClean="0">
                <a:solidFill>
                  <a:srgbClr val="7030A0"/>
                </a:solidFill>
                <a:latin typeface="Balaram" pitchFamily="2" charset="0"/>
              </a:rPr>
              <a:t>hants His </a:t>
            </a:r>
            <a:r>
              <a:rPr lang="en-US" sz="1800" dirty="0">
                <a:solidFill>
                  <a:srgbClr val="7030A0"/>
                </a:solidFill>
                <a:latin typeface="Balaram" pitchFamily="2" charset="0"/>
              </a:rPr>
              <a:t>holy name before </a:t>
            </a:r>
            <a:r>
              <a:rPr lang="en-US" sz="1800" dirty="0" smtClean="0">
                <a:solidFill>
                  <a:srgbClr val="7030A0"/>
                </a:solidFill>
                <a:latin typeface="Balaram" pitchFamily="2" charset="0"/>
              </a:rPr>
              <a:t>quitting his </a:t>
            </a:r>
            <a:r>
              <a:rPr lang="en-US" sz="1800" dirty="0">
                <a:solidFill>
                  <a:srgbClr val="7030A0"/>
                </a:solidFill>
                <a:latin typeface="Balaram" pitchFamily="2" charset="0"/>
              </a:rPr>
              <a:t>body</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a:t>
            </a:r>
            <a:r>
              <a:rPr lang="en-US" sz="1800" dirty="0">
                <a:solidFill>
                  <a:srgbClr val="7030A0"/>
                </a:solidFill>
                <a:latin typeface="Balaram" pitchFamily="2" charset="0"/>
              </a:rPr>
              <a:t>T</a:t>
            </a:r>
            <a:r>
              <a:rPr lang="en-US" sz="1800" dirty="0" smtClean="0">
                <a:solidFill>
                  <a:srgbClr val="7030A0"/>
                </a:solidFill>
                <a:latin typeface="Balaram" pitchFamily="2" charset="0"/>
              </a:rPr>
              <a:t>ransferred </a:t>
            </a:r>
            <a:r>
              <a:rPr lang="en-US" sz="1800" dirty="0">
                <a:solidFill>
                  <a:srgbClr val="7030A0"/>
                </a:solidFill>
                <a:latin typeface="Balaram" pitchFamily="2" charset="0"/>
              </a:rPr>
              <a:t>to eternal </a:t>
            </a:r>
            <a:r>
              <a:rPr lang="en-US" sz="1800" dirty="0" smtClean="0">
                <a:solidFill>
                  <a:srgbClr val="7030A0"/>
                </a:solidFill>
                <a:latin typeface="Balaram" pitchFamily="2" charset="0"/>
              </a:rPr>
              <a:t>planets</a:t>
            </a:r>
            <a:endParaRPr lang="en-US" dirty="0" smtClean="0">
              <a:solidFill>
                <a:srgbClr val="7030A0"/>
              </a:solidFill>
              <a:latin typeface="Balaram" pitchFamily="2" charset="0"/>
            </a:endParaRPr>
          </a:p>
          <a:p>
            <a:endParaRPr lang="en-US" dirty="0" smtClean="0">
              <a:solidFill>
                <a:srgbClr val="7030A0"/>
              </a:solidFill>
              <a:latin typeface="Balaram" pitchFamily="2" charset="0"/>
            </a:endParaRPr>
          </a:p>
        </p:txBody>
      </p:sp>
      <p:sp>
        <p:nvSpPr>
          <p:cNvPr id="5" name="TextBox 4"/>
          <p:cNvSpPr txBox="1">
            <a:spLocks noChangeArrowheads="1"/>
          </p:cNvSpPr>
          <p:nvPr/>
        </p:nvSpPr>
        <p:spPr bwMode="auto">
          <a:xfrm>
            <a:off x="152400" y="4419600"/>
            <a:ext cx="8839200" cy="2123658"/>
          </a:xfrm>
          <a:prstGeom prst="rect">
            <a:avLst/>
          </a:prstGeom>
          <a:solidFill>
            <a:schemeClr val="tx1"/>
          </a:solidFill>
          <a:ln w="9525">
            <a:noFill/>
            <a:miter lim="800000"/>
            <a:headEnd/>
            <a:tailEnd/>
          </a:ln>
        </p:spPr>
        <p:txBody>
          <a:bodyPr wrap="square">
            <a:spAutoFit/>
          </a:bodyPr>
          <a:lstStyle/>
          <a:p>
            <a:r>
              <a:rPr lang="en-US" sz="2200" dirty="0">
                <a:solidFill>
                  <a:schemeClr val="bg1"/>
                </a:solidFill>
                <a:latin typeface="Balaram" pitchFamily="2" charset="0"/>
              </a:rPr>
              <a:t>“In material existence a living being has to endure the material </a:t>
            </a:r>
            <a:r>
              <a:rPr lang="en-US" sz="2200" dirty="0" smtClean="0">
                <a:solidFill>
                  <a:schemeClr val="bg1"/>
                </a:solidFill>
                <a:latin typeface="Balaram" pitchFamily="2" charset="0"/>
              </a:rPr>
              <a:t>conditions </a:t>
            </a:r>
            <a:r>
              <a:rPr lang="en-US" sz="2200" dirty="0">
                <a:solidFill>
                  <a:schemeClr val="bg1"/>
                </a:solidFill>
                <a:latin typeface="Balaram" pitchFamily="2" charset="0"/>
              </a:rPr>
              <a:t>of threefold miseries, life after life, according to his </a:t>
            </a:r>
            <a:r>
              <a:rPr lang="en-US" sz="2200" dirty="0" err="1">
                <a:solidFill>
                  <a:srgbClr val="7030A0"/>
                </a:solidFill>
                <a:latin typeface="Balaram" pitchFamily="2" charset="0"/>
              </a:rPr>
              <a:t>fruitive</a:t>
            </a:r>
            <a:r>
              <a:rPr lang="en-US" sz="2200" dirty="0">
                <a:solidFill>
                  <a:srgbClr val="7030A0"/>
                </a:solidFill>
                <a:latin typeface="Balaram" pitchFamily="2" charset="0"/>
              </a:rPr>
              <a:t> work</a:t>
            </a:r>
            <a:r>
              <a:rPr lang="en-US" sz="2200" dirty="0">
                <a:solidFill>
                  <a:schemeClr val="bg1"/>
                </a:solidFill>
                <a:latin typeface="Balaram" pitchFamily="2" charset="0"/>
              </a:rPr>
              <a:t>. Such material life is produced by </a:t>
            </a:r>
            <a:r>
              <a:rPr lang="en-US" sz="2200" dirty="0">
                <a:solidFill>
                  <a:srgbClr val="7030A0"/>
                </a:solidFill>
                <a:latin typeface="Balaram" pitchFamily="2" charset="0"/>
              </a:rPr>
              <a:t>material desires </a:t>
            </a:r>
            <a:r>
              <a:rPr lang="en-US" sz="2200" dirty="0">
                <a:solidFill>
                  <a:schemeClr val="bg1"/>
                </a:solidFill>
                <a:latin typeface="Balaram" pitchFamily="2" charset="0"/>
              </a:rPr>
              <a:t>only. Devotional service to the Lord does not kill the natural desires of the living being, but they are applied in the right cause of </a:t>
            </a:r>
            <a:r>
              <a:rPr lang="en-US" sz="2200" dirty="0">
                <a:solidFill>
                  <a:srgbClr val="7030A0"/>
                </a:solidFill>
                <a:latin typeface="Balaram" pitchFamily="2" charset="0"/>
              </a:rPr>
              <a:t>devotional service</a:t>
            </a:r>
            <a:r>
              <a:rPr lang="en-US" sz="2200" dirty="0">
                <a:solidFill>
                  <a:schemeClr val="bg1"/>
                </a:solidFill>
                <a:latin typeface="Balaram" pitchFamily="2" charset="0"/>
              </a:rPr>
              <a:t>. This qualifies the desire to be transferred to the </a:t>
            </a:r>
            <a:r>
              <a:rPr lang="en-US" sz="2200" dirty="0">
                <a:solidFill>
                  <a:srgbClr val="7030A0"/>
                </a:solidFill>
                <a:latin typeface="Balaram" pitchFamily="2" charset="0"/>
              </a:rPr>
              <a:t>spiritual sky</a:t>
            </a:r>
            <a:r>
              <a:rPr lang="en-US" sz="2200" dirty="0" smtClean="0">
                <a:solidFill>
                  <a:schemeClr val="bg1"/>
                </a:solidFill>
                <a:latin typeface="Balaram" pitchFamily="2" charset="0"/>
              </a:rPr>
              <a:t>.”</a:t>
            </a:r>
            <a:endParaRPr lang="en-US" sz="2200" b="1" dirty="0">
              <a:solidFill>
                <a:schemeClr val="bg1"/>
              </a:solidFill>
              <a:latin typeface="Balaram" pitchFamily="2" charset="0"/>
            </a:endParaRPr>
          </a:p>
        </p:txBody>
      </p:sp>
    </p:spTree>
    <p:extLst>
      <p:ext uri="{BB962C8B-B14F-4D97-AF65-F5344CB8AC3E}">
        <p14:creationId xmlns:p14="http://schemas.microsoft.com/office/powerpoint/2010/main" val="207293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linds(horizont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534400" cy="32766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1.9.24</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sa deva-devo </a:t>
            </a:r>
            <a:r>
              <a:rPr lang="vi-VN" sz="3600"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bhagavän pratékñatäà</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kalevaraà yävad idaà hinomy aham</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prasanna-häsäruëa-locanollasan-</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mukhämbujo dhyäna-pathaç </a:t>
            </a:r>
            <a:r>
              <a:rPr lang="vi-VN" sz="3600" b="1" dirty="0">
                <a:ln w="6350">
                  <a:noFill/>
                </a:ln>
                <a:solidFill>
                  <a:srgbClr val="7030A0"/>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catur-bhujaù</a:t>
            </a:r>
            <a:endParaRPr lang="en-US" dirty="0">
              <a:solidFill>
                <a:srgbClr val="7030A0"/>
              </a:solidFill>
            </a:endParaRPr>
          </a:p>
        </p:txBody>
      </p:sp>
      <p:sp>
        <p:nvSpPr>
          <p:cNvPr id="4" name="Content Placeholder 2"/>
          <p:cNvSpPr txBox="1">
            <a:spLocks/>
          </p:cNvSpPr>
          <p:nvPr/>
        </p:nvSpPr>
        <p:spPr bwMode="auto">
          <a:xfrm>
            <a:off x="228600" y="3673475"/>
            <a:ext cx="8686800" cy="272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smtClean="0">
                <a:solidFill>
                  <a:srgbClr val="7030A0"/>
                </a:solidFill>
                <a:latin typeface="Balaram" pitchFamily="2" charset="0"/>
              </a:rPr>
              <a:t>May </a:t>
            </a:r>
            <a:r>
              <a:rPr lang="en-US" b="1" i="1" dirty="0">
                <a:solidFill>
                  <a:srgbClr val="7030A0"/>
                </a:solidFill>
                <a:latin typeface="Balaram" pitchFamily="2" charset="0"/>
              </a:rPr>
              <a:t>my Lord, who is </a:t>
            </a:r>
            <a:r>
              <a:rPr lang="en-US" b="1" i="1" dirty="0">
                <a:solidFill>
                  <a:schemeClr val="bg1"/>
                </a:solidFill>
                <a:latin typeface="Balaram" pitchFamily="2" charset="0"/>
              </a:rPr>
              <a:t>four-handed</a:t>
            </a:r>
            <a:r>
              <a:rPr lang="en-US" b="1" i="1" dirty="0">
                <a:solidFill>
                  <a:srgbClr val="7030A0"/>
                </a:solidFill>
                <a:latin typeface="Balaram" pitchFamily="2" charset="0"/>
              </a:rPr>
              <a:t> </a:t>
            </a:r>
            <a:r>
              <a:rPr lang="en-US" b="1" i="1" dirty="0" smtClean="0">
                <a:solidFill>
                  <a:srgbClr val="7030A0"/>
                </a:solidFill>
                <a:latin typeface="Balaram" pitchFamily="2" charset="0"/>
              </a:rPr>
              <a:t>and whose beautifully </a:t>
            </a:r>
          </a:p>
          <a:p>
            <a:pPr>
              <a:buNone/>
            </a:pPr>
            <a:r>
              <a:rPr lang="en-US" b="1" i="1" dirty="0" smtClean="0">
                <a:solidFill>
                  <a:srgbClr val="7030A0"/>
                </a:solidFill>
                <a:latin typeface="Balaram" pitchFamily="2" charset="0"/>
              </a:rPr>
              <a:t>decorated </a:t>
            </a:r>
            <a:r>
              <a:rPr lang="en-US" b="1" i="1" dirty="0">
                <a:solidFill>
                  <a:srgbClr val="7030A0"/>
                </a:solidFill>
                <a:latin typeface="Balaram" pitchFamily="2" charset="0"/>
              </a:rPr>
              <a:t>lotus face, with eyes as </a:t>
            </a:r>
            <a:r>
              <a:rPr lang="en-US" b="1" i="1" dirty="0" smtClean="0">
                <a:solidFill>
                  <a:srgbClr val="7030A0"/>
                </a:solidFill>
                <a:latin typeface="Balaram" pitchFamily="2" charset="0"/>
              </a:rPr>
              <a:t>red as </a:t>
            </a:r>
            <a:r>
              <a:rPr lang="en-US" b="1" i="1" dirty="0">
                <a:solidFill>
                  <a:srgbClr val="7030A0"/>
                </a:solidFill>
                <a:latin typeface="Balaram" pitchFamily="2" charset="0"/>
              </a:rPr>
              <a:t>the rising sun, </a:t>
            </a:r>
            <a:r>
              <a:rPr lang="en-US" b="1" i="1" dirty="0" smtClean="0">
                <a:solidFill>
                  <a:srgbClr val="7030A0"/>
                </a:solidFill>
                <a:latin typeface="Balaram" pitchFamily="2" charset="0"/>
              </a:rPr>
              <a:t>is</a:t>
            </a:r>
          </a:p>
          <a:p>
            <a:pPr>
              <a:buNone/>
            </a:pPr>
            <a:r>
              <a:rPr lang="en-US" b="1" i="1" dirty="0" smtClean="0">
                <a:solidFill>
                  <a:srgbClr val="7030A0"/>
                </a:solidFill>
                <a:latin typeface="Balaram" pitchFamily="2" charset="0"/>
              </a:rPr>
              <a:t>smiling</a:t>
            </a:r>
            <a:r>
              <a:rPr lang="en-US" b="1" i="1" dirty="0">
                <a:solidFill>
                  <a:srgbClr val="7030A0"/>
                </a:solidFill>
                <a:latin typeface="Balaram" pitchFamily="2" charset="0"/>
              </a:rPr>
              <a:t>, </a:t>
            </a:r>
            <a:r>
              <a:rPr lang="en-US" b="1" i="1" dirty="0">
                <a:solidFill>
                  <a:schemeClr val="bg1"/>
                </a:solidFill>
                <a:latin typeface="Balaram" pitchFamily="2" charset="0"/>
              </a:rPr>
              <a:t>kindly await me </a:t>
            </a:r>
            <a:r>
              <a:rPr lang="en-US" b="1" i="1" dirty="0">
                <a:solidFill>
                  <a:srgbClr val="7030A0"/>
                </a:solidFill>
                <a:latin typeface="Balaram" pitchFamily="2" charset="0"/>
              </a:rPr>
              <a:t>at </a:t>
            </a:r>
            <a:r>
              <a:rPr lang="en-US" b="1" i="1" dirty="0" smtClean="0">
                <a:solidFill>
                  <a:srgbClr val="7030A0"/>
                </a:solidFill>
                <a:latin typeface="Balaram" pitchFamily="2" charset="0"/>
              </a:rPr>
              <a:t>that moment </a:t>
            </a:r>
            <a:r>
              <a:rPr lang="en-US" b="1" i="1" dirty="0">
                <a:solidFill>
                  <a:srgbClr val="7030A0"/>
                </a:solidFill>
                <a:latin typeface="Balaram" pitchFamily="2" charset="0"/>
              </a:rPr>
              <a:t>when I quit </a:t>
            </a:r>
            <a:r>
              <a:rPr lang="en-US" b="1" i="1" dirty="0" smtClean="0">
                <a:solidFill>
                  <a:srgbClr val="7030A0"/>
                </a:solidFill>
                <a:latin typeface="Balaram" pitchFamily="2" charset="0"/>
              </a:rPr>
              <a:t>this </a:t>
            </a:r>
          </a:p>
          <a:p>
            <a:pPr>
              <a:buNone/>
            </a:pPr>
            <a:r>
              <a:rPr lang="en-US" b="1" i="1" dirty="0" smtClean="0">
                <a:solidFill>
                  <a:srgbClr val="7030A0"/>
                </a:solidFill>
                <a:latin typeface="Balaram" pitchFamily="2" charset="0"/>
              </a:rPr>
              <a:t>material </a:t>
            </a:r>
            <a:r>
              <a:rPr lang="en-US" b="1" i="1" dirty="0">
                <a:solidFill>
                  <a:srgbClr val="7030A0"/>
                </a:solidFill>
                <a:latin typeface="Balaram" pitchFamily="2" charset="0"/>
              </a:rPr>
              <a:t>body.</a:t>
            </a:r>
            <a:endParaRPr lang="en-US" dirty="0" smtClean="0"/>
          </a:p>
        </p:txBody>
      </p:sp>
    </p:spTree>
    <p:extLst>
      <p:ext uri="{BB962C8B-B14F-4D97-AF65-F5344CB8AC3E}">
        <p14:creationId xmlns:p14="http://schemas.microsoft.com/office/powerpoint/2010/main" val="178731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
            <a:ext cx="6477000" cy="6096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1.9.24 – </a:t>
            </a:r>
            <a:r>
              <a:rPr lang="en-US" sz="36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Bhishmadeva’s</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intent</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990600"/>
            <a:ext cx="86868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a:solidFill>
                  <a:srgbClr val="7030A0"/>
                </a:solidFill>
                <a:latin typeface="Balaram" pitchFamily="2" charset="0"/>
              </a:rPr>
              <a:t>F</a:t>
            </a:r>
            <a:r>
              <a:rPr lang="en-US" dirty="0" smtClean="0">
                <a:solidFill>
                  <a:srgbClr val="7030A0"/>
                </a:solidFill>
                <a:latin typeface="Balaram" pitchFamily="2" charset="0"/>
              </a:rPr>
              <a:t>our-handed feature of the Lord</a:t>
            </a:r>
          </a:p>
          <a:p>
            <a:r>
              <a:rPr lang="en-US" dirty="0" smtClean="0">
                <a:solidFill>
                  <a:srgbClr val="7030A0"/>
                </a:solidFill>
                <a:latin typeface="Balaram" pitchFamily="2" charset="0"/>
              </a:rPr>
              <a:t>An Humble submission</a:t>
            </a:r>
          </a:p>
          <a:p>
            <a:r>
              <a:rPr lang="en-US" dirty="0" smtClean="0">
                <a:solidFill>
                  <a:srgbClr val="7030A0"/>
                </a:solidFill>
                <a:latin typeface="Balaram" pitchFamily="2" charset="0"/>
              </a:rPr>
              <a:t>Purification</a:t>
            </a:r>
          </a:p>
          <a:p>
            <a:r>
              <a:rPr lang="en-US" dirty="0" smtClean="0">
                <a:solidFill>
                  <a:srgbClr val="7030A0"/>
                </a:solidFill>
                <a:latin typeface="Balaram" pitchFamily="2" charset="0"/>
              </a:rPr>
              <a:t>As long as I am in this body</a:t>
            </a:r>
          </a:p>
          <a:p>
            <a:pPr marL="136525" indent="0">
              <a:buNone/>
            </a:pPr>
            <a:endParaRPr lang="en-US" dirty="0" smtClean="0">
              <a:solidFill>
                <a:srgbClr val="7030A0"/>
              </a:solidFill>
              <a:latin typeface="Balaram" pitchFamily="2" charset="0"/>
            </a:endParaRPr>
          </a:p>
        </p:txBody>
      </p:sp>
      <p:sp>
        <p:nvSpPr>
          <p:cNvPr id="5" name="TextBox 4"/>
          <p:cNvSpPr txBox="1">
            <a:spLocks noChangeArrowheads="1"/>
          </p:cNvSpPr>
          <p:nvPr/>
        </p:nvSpPr>
        <p:spPr bwMode="auto">
          <a:xfrm>
            <a:off x="152400" y="3429000"/>
            <a:ext cx="8839200" cy="3046988"/>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“A pure devotee is never very anxious to go back to the kingdom of God. He entirely depends on the good will of the Lord. He is equally satisfied even if the Lord desires him to go to hell. The only desire that a pure devotee entertains is that he may always be in rapt attention with thinking of the lotus feet of the Lord, regardless. </a:t>
            </a:r>
            <a:r>
              <a:rPr lang="en-US" sz="2400" dirty="0" err="1">
                <a:solidFill>
                  <a:schemeClr val="bg1"/>
                </a:solidFill>
                <a:latin typeface="Balaram" pitchFamily="2" charset="0"/>
              </a:rPr>
              <a:t>Bhéñmadeva</a:t>
            </a:r>
            <a:r>
              <a:rPr lang="en-US" sz="2400" dirty="0">
                <a:solidFill>
                  <a:schemeClr val="bg1"/>
                </a:solidFill>
                <a:latin typeface="Balaram" pitchFamily="2" charset="0"/>
              </a:rPr>
              <a:t> wanted this much only: that his mind be absorbed in thinking of the Lord and that he pass away thus. That is the highest ambition of a pure devotee</a:t>
            </a:r>
            <a:r>
              <a:rPr lang="en-US" sz="2400" dirty="0" smtClean="0">
                <a:solidFill>
                  <a:schemeClr val="bg1"/>
                </a:solidFill>
                <a:latin typeface="Balaram" pitchFamily="2" charset="0"/>
              </a:rPr>
              <a:t>.”</a:t>
            </a:r>
            <a:endParaRPr lang="en-US" sz="2400" b="1" dirty="0">
              <a:solidFill>
                <a:schemeClr val="bg1"/>
              </a:solidFill>
              <a:latin typeface="Balaram" pitchFamily="2" charset="0"/>
            </a:endParaRPr>
          </a:p>
        </p:txBody>
      </p:sp>
    </p:spTree>
    <p:extLst>
      <p:ext uri="{BB962C8B-B14F-4D97-AF65-F5344CB8AC3E}">
        <p14:creationId xmlns:p14="http://schemas.microsoft.com/office/powerpoint/2010/main" val="355619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12579</TotalTime>
  <Words>2730</Words>
  <Application>Microsoft Office PowerPoint</Application>
  <PresentationFormat>On-screen Show (4:3)</PresentationFormat>
  <Paragraphs>382</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Apex</vt:lpstr>
      <vt:lpstr>PowerPoint Presentation</vt:lpstr>
      <vt:lpstr>SB 1.2.4 narayanam namaskrtyam    naram caiva narottamam     devim sarasvatim vyasam    tato jayam udirayet  </vt:lpstr>
      <vt:lpstr> nasta-prayesy abhadresu nityaḿ bhagavata-sevaya bhagavaty uttama-sloke bhaktir bhavati naisthiki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 1.1.18-23</dc:title>
  <dc:creator>Sarva</dc:creator>
  <cp:lastModifiedBy>hr3</cp:lastModifiedBy>
  <cp:revision>1027</cp:revision>
  <dcterms:created xsi:type="dcterms:W3CDTF">2010-03-08T23:08:30Z</dcterms:created>
  <dcterms:modified xsi:type="dcterms:W3CDTF">2011-07-16T01:18:45Z</dcterms:modified>
</cp:coreProperties>
</file>